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67" r:id="rId6"/>
    <p:sldId id="260" r:id="rId7"/>
    <p:sldId id="271" r:id="rId8"/>
    <p:sldId id="280" r:id="rId9"/>
    <p:sldId id="276" r:id="rId10"/>
    <p:sldId id="275" r:id="rId11"/>
    <p:sldId id="274" r:id="rId12"/>
    <p:sldId id="277" r:id="rId13"/>
    <p:sldId id="273" r:id="rId14"/>
    <p:sldId id="279" r:id="rId15"/>
    <p:sldId id="281" r:id="rId16"/>
    <p:sldId id="282" r:id="rId17"/>
    <p:sldId id="27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6F21"/>
    <a:srgbClr val="201E1E"/>
    <a:srgbClr val="1E1F1E"/>
    <a:srgbClr val="1A272D"/>
    <a:srgbClr val="1101B1"/>
    <a:srgbClr val="5223C9"/>
    <a:srgbClr val="3D09D8"/>
    <a:srgbClr val="652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32" autoAdjust="0"/>
    <p:restoredTop sz="94660"/>
  </p:normalViewPr>
  <p:slideViewPr>
    <p:cSldViewPr snapToGrid="0">
      <p:cViewPr varScale="1">
        <p:scale>
          <a:sx n="82" d="100"/>
          <a:sy n="82" d="100"/>
        </p:scale>
        <p:origin x="2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3B1A2-474A-1AC2-3BCA-FE1A26266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C9C14-077F-DD8D-A5FD-6A72D1907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5BE09-065E-7865-D3AC-BB05404EB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0509-887A-4DC0-9023-7FB0BE657616}" type="datetimeFigureOut">
              <a:rPr lang="en-ZA" smtClean="0"/>
              <a:t>08 Mar 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34BE2-D903-DFF3-8A86-5C67A7B23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42D8A-3FD6-A16E-193B-C29BE010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C3EA-F9D0-48F7-BFB6-4E8CDCA9A0B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5369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3EF4E-2FD7-EFA9-A355-861CD74DF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0AF613-8143-2F69-255A-BF6F3C4A0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B4489-C949-404F-2C9B-CBB809D31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0509-887A-4DC0-9023-7FB0BE657616}" type="datetimeFigureOut">
              <a:rPr lang="en-ZA" smtClean="0"/>
              <a:t>08 Mar 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64FFB-270D-C719-7631-53442440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A019D-C54D-2B63-56E5-A61461CED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C3EA-F9D0-48F7-BFB6-4E8CDCA9A0B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1983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521F44-1C7C-3759-2A83-E8F2EF6045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1360ED-AAFE-7A53-6691-FEBA2F2E6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4EF82-3335-AFF0-51F6-013B91A3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0509-887A-4DC0-9023-7FB0BE657616}" type="datetimeFigureOut">
              <a:rPr lang="en-ZA" smtClean="0"/>
              <a:t>08 Mar 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BBC87-D2FE-D388-1A26-10081F7EA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BD23C-89A0-EC0E-78F5-8B007755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C3EA-F9D0-48F7-BFB6-4E8CDCA9A0B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1914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F8F0D-5B06-2893-3C52-25C67201C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5B6B2-FD76-0D06-67C3-B7862D75E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26B9-829E-91DF-1EB7-74213A6EF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0509-887A-4DC0-9023-7FB0BE657616}" type="datetimeFigureOut">
              <a:rPr lang="en-ZA" smtClean="0"/>
              <a:t>08 Mar 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79A5F-5ACF-79DF-B267-0699F152E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116F7-2E8E-B112-A2EB-2CF600D6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C3EA-F9D0-48F7-BFB6-4E8CDCA9A0B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3319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835B9-1307-E668-2DDC-B5C3C57C2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E5FFF-3A1B-B3B0-8413-2D7A5ADB8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3C30-F38E-534A-8243-31D2836B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0509-887A-4DC0-9023-7FB0BE657616}" type="datetimeFigureOut">
              <a:rPr lang="en-ZA" smtClean="0"/>
              <a:t>08 Mar 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8ACF4-C28A-AFC5-9C4E-554A9B0B4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B2381-D2A3-BDE5-F23F-8FD2162E4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C3EA-F9D0-48F7-BFB6-4E8CDCA9A0B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79212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C175-8F2E-2C0B-A991-10672F9FB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F776C-C6A5-8D21-99F4-983939C9B8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DD562-4D97-C98F-AA86-F2F53E95D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1A460-8852-23EA-21B1-5588E8CCB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0509-887A-4DC0-9023-7FB0BE657616}" type="datetimeFigureOut">
              <a:rPr lang="en-ZA" smtClean="0"/>
              <a:t>08 Mar 2024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1867A-2826-D9FB-438A-62C2EFFC0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1EA0E-37CF-EACB-846B-50F63CB0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C3EA-F9D0-48F7-BFB6-4E8CDCA9A0B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021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8963-2DED-F950-7A4B-DEB8BAA8D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D0E4-857F-647D-B399-521379A0F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758E9-F71D-0086-1716-954967904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C66138-CC5A-557B-AB44-77CA1D030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FACE5F-FD5B-42D0-BC35-68C922DAF8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C87D7-1C1E-657D-4050-257323F5D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0509-887A-4DC0-9023-7FB0BE657616}" type="datetimeFigureOut">
              <a:rPr lang="en-ZA" smtClean="0"/>
              <a:t>08 Mar 2024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C7A596-2787-2297-1102-42CB829DB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849CC5-C9AC-F579-4913-7664AC841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C3EA-F9D0-48F7-BFB6-4E8CDCA9A0B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2907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06734-40DB-2179-8DEF-80E7CFAAD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E2AAC-C03B-EFA1-F64B-9014652B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0509-887A-4DC0-9023-7FB0BE657616}" type="datetimeFigureOut">
              <a:rPr lang="en-ZA" smtClean="0"/>
              <a:t>08 Mar 2024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67EE1-47CA-A4F0-B645-003877DA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97E1B7-47B8-DC66-7A2A-6A7C28E67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C3EA-F9D0-48F7-BFB6-4E8CDCA9A0B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2585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997F5A-6269-8A7B-C25A-146F1A96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0509-887A-4DC0-9023-7FB0BE657616}" type="datetimeFigureOut">
              <a:rPr lang="en-ZA" smtClean="0"/>
              <a:t>08 Mar 2024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66175-F473-A8E5-2BD2-93F055194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824FC-EB11-181D-7941-FA95031B1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C3EA-F9D0-48F7-BFB6-4E8CDCA9A0B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2703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D85EE-1284-84D8-F519-93B77E5E0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AAA1F-A6A3-F78D-488A-6D69680B8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572A6E-6594-370B-7F83-A4D717FED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0A306-FD2F-ED47-581C-86E260E7A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0509-887A-4DC0-9023-7FB0BE657616}" type="datetimeFigureOut">
              <a:rPr lang="en-ZA" smtClean="0"/>
              <a:t>08 Mar 2024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3DADE-F6E7-06FB-4A4C-01686F0D4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5D907-5E5B-5C2C-5C88-BD86060E7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C3EA-F9D0-48F7-BFB6-4E8CDCA9A0B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0398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69B3-3E6F-6E90-00A0-368DD6F97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5BD33-37B6-AB88-93C6-AFF7D234E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6FC64-740F-2A35-854E-FAFA30901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D063B-1DCB-78F0-4628-DBD44FF4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0509-887A-4DC0-9023-7FB0BE657616}" type="datetimeFigureOut">
              <a:rPr lang="en-ZA" smtClean="0"/>
              <a:t>08 Mar 2024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9FE91-A488-D647-30D0-2364111C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FE52B-6754-B472-489D-7CB25DB8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3C3EA-F9D0-48F7-BFB6-4E8CDCA9A0B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48053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15868C-2AD6-4467-F2DD-D5B42F63E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A6C76-873A-9316-DD93-92E7169E9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559D2-E1AB-647E-1725-347BA09E7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20509-887A-4DC0-9023-7FB0BE657616}" type="datetimeFigureOut">
              <a:rPr lang="en-ZA" smtClean="0"/>
              <a:t>08 Mar 2024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8A23-6F5F-51D1-98BB-D0AD81CFF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262CB-6D84-3D9F-F618-50C0086C4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3C3EA-F9D0-48F7-BFB6-4E8CDCA9A0B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137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CD3B195-4EF3-7EAC-4A97-3290FE4B6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46" y="446623"/>
            <a:ext cx="3401880" cy="80526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25C13E3-B3B4-BCFC-FC54-F291059C0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8442" y="1104828"/>
            <a:ext cx="5191125" cy="6165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73AACC-5A2F-B736-A723-BBF46B3A383C}"/>
              </a:ext>
            </a:extLst>
          </p:cNvPr>
          <p:cNvSpPr txBox="1"/>
          <p:nvPr/>
        </p:nvSpPr>
        <p:spPr>
          <a:xfrm>
            <a:off x="6661209" y="1620817"/>
            <a:ext cx="41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rgbClr val="201E1E"/>
                </a:solidFill>
                <a:latin typeface="+mj-lt"/>
              </a:rPr>
              <a:t>The Digital Heartbeat of Africa</a:t>
            </a:r>
          </a:p>
        </p:txBody>
      </p:sp>
      <p:pic>
        <p:nvPicPr>
          <p:cNvPr id="6" name="Picture 5" descr="A tower with a blue sky&#10;&#10;Description automatically generated">
            <a:extLst>
              <a:ext uri="{FF2B5EF4-FFF2-40B4-BE49-F238E27FC236}">
                <a16:creationId xmlns:a16="http://schemas.microsoft.com/office/drawing/2014/main" id="{3B806E17-7D1C-0104-FD9D-F24B4FB06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"/>
            <a:ext cx="457243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CD6D97-5817-945D-9FFA-1753A2F5E9E3}"/>
              </a:ext>
            </a:extLst>
          </p:cNvPr>
          <p:cNvSpPr txBox="1"/>
          <p:nvPr/>
        </p:nvSpPr>
        <p:spPr>
          <a:xfrm>
            <a:off x="4578658" y="3340358"/>
            <a:ext cx="7619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/>
              <a:t>Innovation in Data Centres </a:t>
            </a:r>
          </a:p>
          <a:p>
            <a:pPr algn="ctr"/>
            <a:r>
              <a:rPr lang="en-ZA" sz="3600" b="1" dirty="0"/>
              <a:t>Server Cooling</a:t>
            </a:r>
          </a:p>
        </p:txBody>
      </p:sp>
    </p:spTree>
    <p:extLst>
      <p:ext uri="{BB962C8B-B14F-4D97-AF65-F5344CB8AC3E}">
        <p14:creationId xmlns:p14="http://schemas.microsoft.com/office/powerpoint/2010/main" val="1341417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>
            <a:extLst>
              <a:ext uri="{FF2B5EF4-FFF2-40B4-BE49-F238E27FC236}">
                <a16:creationId xmlns:a16="http://schemas.microsoft.com/office/drawing/2014/main" id="{43426279-D7CE-5E19-A855-59B18CD6A174}"/>
              </a:ext>
            </a:extLst>
          </p:cNvPr>
          <p:cNvSpPr/>
          <p:nvPr/>
        </p:nvSpPr>
        <p:spPr>
          <a:xfrm>
            <a:off x="19051" y="817865"/>
            <a:ext cx="4133072" cy="559447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  <a:gd name="connsiteX0" fmla="*/ 4925434 w 4925434"/>
              <a:gd name="connsiteY0" fmla="*/ 310962 h 559447"/>
              <a:gd name="connsiteX1" fmla="*/ 4260102 w 4925434"/>
              <a:gd name="connsiteY1" fmla="*/ 307310 h 559447"/>
              <a:gd name="connsiteX2" fmla="*/ 4156246 w 4925434"/>
              <a:gd name="connsiteY2" fmla="*/ 559447 h 559447"/>
              <a:gd name="connsiteX3" fmla="*/ 4024193 w 4925434"/>
              <a:gd name="connsiteY3" fmla="*/ 0 h 559447"/>
              <a:gd name="connsiteX4" fmla="*/ 3938998 w 4925434"/>
              <a:gd name="connsiteY4" fmla="*/ 307310 h 559447"/>
              <a:gd name="connsiteX5" fmla="*/ 0 w 4925434"/>
              <a:gd name="connsiteY5" fmla="*/ 307310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4736352 w 4736352"/>
              <a:gd name="connsiteY0" fmla="*/ 307310 h 559447"/>
              <a:gd name="connsiteX1" fmla="*/ 4632496 w 4736352"/>
              <a:gd name="connsiteY1" fmla="*/ 559447 h 559447"/>
              <a:gd name="connsiteX2" fmla="*/ 4500443 w 4736352"/>
              <a:gd name="connsiteY2" fmla="*/ 0 h 559447"/>
              <a:gd name="connsiteX3" fmla="*/ 4415248 w 4736352"/>
              <a:gd name="connsiteY3" fmla="*/ 307310 h 559447"/>
              <a:gd name="connsiteX4" fmla="*/ 0 w 4736352"/>
              <a:gd name="connsiteY4" fmla="*/ 297785 h 55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6352" h="559447">
                <a:moveTo>
                  <a:pt x="4736352" y="307310"/>
                </a:moveTo>
                <a:lnTo>
                  <a:pt x="4632496" y="559447"/>
                </a:lnTo>
                <a:lnTo>
                  <a:pt x="4500443" y="0"/>
                </a:lnTo>
                <a:lnTo>
                  <a:pt x="4415248" y="307310"/>
                </a:lnTo>
                <a:lnTo>
                  <a:pt x="0" y="297785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8118D-7E89-8712-F8C8-8F27C43689BB}"/>
              </a:ext>
            </a:extLst>
          </p:cNvPr>
          <p:cNvSpPr txBox="1"/>
          <p:nvPr/>
        </p:nvSpPr>
        <p:spPr>
          <a:xfrm>
            <a:off x="156541" y="587032"/>
            <a:ext cx="507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201E1E"/>
                </a:solidFill>
                <a:latin typeface="+mj-lt"/>
              </a:rPr>
              <a:t>Immersion cooling</a:t>
            </a:r>
          </a:p>
        </p:txBody>
      </p:sp>
      <p:sp>
        <p:nvSpPr>
          <p:cNvPr id="5" name="Graphic 4">
            <a:extLst>
              <a:ext uri="{FF2B5EF4-FFF2-40B4-BE49-F238E27FC236}">
                <a16:creationId xmlns:a16="http://schemas.microsoft.com/office/drawing/2014/main" id="{88CE8D4A-C393-7C79-31E1-3F00A3E09C76}"/>
              </a:ext>
            </a:extLst>
          </p:cNvPr>
          <p:cNvSpPr/>
          <p:nvPr/>
        </p:nvSpPr>
        <p:spPr>
          <a:xfrm>
            <a:off x="0" y="5862488"/>
            <a:ext cx="12183483" cy="559446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3483" h="559446">
                <a:moveTo>
                  <a:pt x="12183484" y="310962"/>
                </a:moveTo>
                <a:lnTo>
                  <a:pt x="11518152" y="307310"/>
                </a:lnTo>
                <a:lnTo>
                  <a:pt x="11414296" y="559447"/>
                </a:lnTo>
                <a:lnTo>
                  <a:pt x="11282243" y="0"/>
                </a:lnTo>
                <a:lnTo>
                  <a:pt x="11197048" y="307310"/>
                </a:lnTo>
                <a:lnTo>
                  <a:pt x="0" y="307310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5460D9E-109D-D9EF-C7FE-1F7BA5420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7" y="6344436"/>
            <a:ext cx="1501485" cy="3554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5A544F-5D3F-0F17-D8A7-5B5CA8A388E2}"/>
              </a:ext>
            </a:extLst>
          </p:cNvPr>
          <p:cNvSpPr txBox="1"/>
          <p:nvPr/>
        </p:nvSpPr>
        <p:spPr>
          <a:xfrm>
            <a:off x="4861248" y="3042264"/>
            <a:ext cx="6997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sz="2400" dirty="0"/>
          </a:p>
          <a:p>
            <a:r>
              <a:rPr lang="en-ZA" sz="2400" dirty="0">
                <a:solidFill>
                  <a:srgbClr val="F36F21"/>
                </a:solidFill>
              </a:rPr>
              <a:t>Two phase – coolant changes state in a closed system</a:t>
            </a:r>
          </a:p>
        </p:txBody>
      </p:sp>
      <p:pic>
        <p:nvPicPr>
          <p:cNvPr id="2050" name="Picture 2" descr="Two-Phase Immersion Cooling - Wiwynn">
            <a:extLst>
              <a:ext uri="{FF2B5EF4-FFF2-40B4-BE49-F238E27FC236}">
                <a16:creationId xmlns:a16="http://schemas.microsoft.com/office/drawing/2014/main" id="{821F9DA1-9116-FF7F-A22F-0AD6459F8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006385"/>
            <a:ext cx="4031602" cy="290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04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>
            <a:extLst>
              <a:ext uri="{FF2B5EF4-FFF2-40B4-BE49-F238E27FC236}">
                <a16:creationId xmlns:a16="http://schemas.microsoft.com/office/drawing/2014/main" id="{43426279-D7CE-5E19-A855-59B18CD6A174}"/>
              </a:ext>
            </a:extLst>
          </p:cNvPr>
          <p:cNvSpPr/>
          <p:nvPr/>
        </p:nvSpPr>
        <p:spPr>
          <a:xfrm>
            <a:off x="19051" y="817865"/>
            <a:ext cx="7501422" cy="559447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  <a:gd name="connsiteX0" fmla="*/ 4925434 w 4925434"/>
              <a:gd name="connsiteY0" fmla="*/ 310962 h 559447"/>
              <a:gd name="connsiteX1" fmla="*/ 4260102 w 4925434"/>
              <a:gd name="connsiteY1" fmla="*/ 307310 h 559447"/>
              <a:gd name="connsiteX2" fmla="*/ 4156246 w 4925434"/>
              <a:gd name="connsiteY2" fmla="*/ 559447 h 559447"/>
              <a:gd name="connsiteX3" fmla="*/ 4024193 w 4925434"/>
              <a:gd name="connsiteY3" fmla="*/ 0 h 559447"/>
              <a:gd name="connsiteX4" fmla="*/ 3938998 w 4925434"/>
              <a:gd name="connsiteY4" fmla="*/ 307310 h 559447"/>
              <a:gd name="connsiteX5" fmla="*/ 0 w 4925434"/>
              <a:gd name="connsiteY5" fmla="*/ 307310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4736352 w 4736352"/>
              <a:gd name="connsiteY0" fmla="*/ 307310 h 559447"/>
              <a:gd name="connsiteX1" fmla="*/ 4632496 w 4736352"/>
              <a:gd name="connsiteY1" fmla="*/ 559447 h 559447"/>
              <a:gd name="connsiteX2" fmla="*/ 4500443 w 4736352"/>
              <a:gd name="connsiteY2" fmla="*/ 0 h 559447"/>
              <a:gd name="connsiteX3" fmla="*/ 4415248 w 4736352"/>
              <a:gd name="connsiteY3" fmla="*/ 307310 h 559447"/>
              <a:gd name="connsiteX4" fmla="*/ 0 w 4736352"/>
              <a:gd name="connsiteY4" fmla="*/ 297785 h 55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6352" h="559447">
                <a:moveTo>
                  <a:pt x="4736352" y="307310"/>
                </a:moveTo>
                <a:lnTo>
                  <a:pt x="4632496" y="559447"/>
                </a:lnTo>
                <a:lnTo>
                  <a:pt x="4500443" y="0"/>
                </a:lnTo>
                <a:lnTo>
                  <a:pt x="4415248" y="307310"/>
                </a:lnTo>
                <a:lnTo>
                  <a:pt x="0" y="297785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8118D-7E89-8712-F8C8-8F27C43689BB}"/>
              </a:ext>
            </a:extLst>
          </p:cNvPr>
          <p:cNvSpPr txBox="1"/>
          <p:nvPr/>
        </p:nvSpPr>
        <p:spPr>
          <a:xfrm>
            <a:off x="156541" y="587032"/>
            <a:ext cx="7139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201E1E"/>
                </a:solidFill>
                <a:latin typeface="+mj-lt"/>
              </a:rPr>
              <a:t>Server adaptation for immersion cooling</a:t>
            </a:r>
          </a:p>
        </p:txBody>
      </p:sp>
      <p:sp>
        <p:nvSpPr>
          <p:cNvPr id="5" name="Graphic 4">
            <a:extLst>
              <a:ext uri="{FF2B5EF4-FFF2-40B4-BE49-F238E27FC236}">
                <a16:creationId xmlns:a16="http://schemas.microsoft.com/office/drawing/2014/main" id="{88CE8D4A-C393-7C79-31E1-3F00A3E09C76}"/>
              </a:ext>
            </a:extLst>
          </p:cNvPr>
          <p:cNvSpPr/>
          <p:nvPr/>
        </p:nvSpPr>
        <p:spPr>
          <a:xfrm>
            <a:off x="0" y="5862488"/>
            <a:ext cx="12183483" cy="559446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3483" h="559446">
                <a:moveTo>
                  <a:pt x="12183484" y="310962"/>
                </a:moveTo>
                <a:lnTo>
                  <a:pt x="11518152" y="307310"/>
                </a:lnTo>
                <a:lnTo>
                  <a:pt x="11414296" y="559447"/>
                </a:lnTo>
                <a:lnTo>
                  <a:pt x="11282243" y="0"/>
                </a:lnTo>
                <a:lnTo>
                  <a:pt x="11197048" y="307310"/>
                </a:lnTo>
                <a:lnTo>
                  <a:pt x="0" y="307310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5460D9E-109D-D9EF-C7FE-1F7BA5420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7" y="6344436"/>
            <a:ext cx="1501485" cy="355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887DD9-941F-7206-E8AA-C5135425D38A}"/>
              </a:ext>
            </a:extLst>
          </p:cNvPr>
          <p:cNvSpPr txBox="1"/>
          <p:nvPr/>
        </p:nvSpPr>
        <p:spPr>
          <a:xfrm>
            <a:off x="5125925" y="2314278"/>
            <a:ext cx="46697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36F21"/>
              </a:buClr>
              <a:buSzPct val="110000"/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rgbClr val="F36F21"/>
                </a:solidFill>
              </a:rPr>
              <a:t>Connector alignment</a:t>
            </a:r>
          </a:p>
          <a:p>
            <a:pPr marL="342900" indent="-342900">
              <a:buClr>
                <a:srgbClr val="F36F21"/>
              </a:buClr>
              <a:buSzPct val="110000"/>
              <a:buFont typeface="Arial" panose="020B0604020202020204" pitchFamily="34" charset="0"/>
              <a:buChar char="•"/>
            </a:pPr>
            <a:endParaRPr lang="en-ZA" sz="2400" dirty="0">
              <a:solidFill>
                <a:srgbClr val="F36F21"/>
              </a:solidFill>
            </a:endParaRPr>
          </a:p>
          <a:p>
            <a:pPr marL="342900" indent="-342900">
              <a:buClr>
                <a:srgbClr val="F36F21"/>
              </a:buClr>
              <a:buSzPct val="110000"/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rgbClr val="F36F21"/>
                </a:solidFill>
              </a:rPr>
              <a:t>No on-board fans</a:t>
            </a:r>
          </a:p>
          <a:p>
            <a:pPr marL="342900" indent="-342900">
              <a:buClr>
                <a:srgbClr val="F36F21"/>
              </a:buClr>
              <a:buSzPct val="110000"/>
              <a:buFont typeface="Arial" panose="020B0604020202020204" pitchFamily="34" charset="0"/>
              <a:buChar char="•"/>
            </a:pPr>
            <a:endParaRPr lang="en-ZA" sz="2400" dirty="0">
              <a:solidFill>
                <a:srgbClr val="F36F21"/>
              </a:solidFill>
            </a:endParaRPr>
          </a:p>
          <a:p>
            <a:pPr marL="342900" indent="-342900">
              <a:buClr>
                <a:srgbClr val="F36F21"/>
              </a:buClr>
              <a:buSzPct val="110000"/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rgbClr val="F36F21"/>
                </a:solidFill>
              </a:rPr>
              <a:t>OEM’s such as HPE, DELL, Lenovo, Gigabyte, Nvidia supply hardware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E4AAAA-713F-D384-7633-B76233DE6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1484535"/>
            <a:ext cx="3987044" cy="1983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0295DF-60F4-ED7D-B0BF-E07705904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30" y="3719341"/>
            <a:ext cx="4023627" cy="20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98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>
            <a:extLst>
              <a:ext uri="{FF2B5EF4-FFF2-40B4-BE49-F238E27FC236}">
                <a16:creationId xmlns:a16="http://schemas.microsoft.com/office/drawing/2014/main" id="{43426279-D7CE-5E19-A855-59B18CD6A174}"/>
              </a:ext>
            </a:extLst>
          </p:cNvPr>
          <p:cNvSpPr/>
          <p:nvPr/>
        </p:nvSpPr>
        <p:spPr>
          <a:xfrm>
            <a:off x="19051" y="817865"/>
            <a:ext cx="5541994" cy="559447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  <a:gd name="connsiteX0" fmla="*/ 4925434 w 4925434"/>
              <a:gd name="connsiteY0" fmla="*/ 310962 h 559447"/>
              <a:gd name="connsiteX1" fmla="*/ 4260102 w 4925434"/>
              <a:gd name="connsiteY1" fmla="*/ 307310 h 559447"/>
              <a:gd name="connsiteX2" fmla="*/ 4156246 w 4925434"/>
              <a:gd name="connsiteY2" fmla="*/ 559447 h 559447"/>
              <a:gd name="connsiteX3" fmla="*/ 4024193 w 4925434"/>
              <a:gd name="connsiteY3" fmla="*/ 0 h 559447"/>
              <a:gd name="connsiteX4" fmla="*/ 3938998 w 4925434"/>
              <a:gd name="connsiteY4" fmla="*/ 307310 h 559447"/>
              <a:gd name="connsiteX5" fmla="*/ 0 w 4925434"/>
              <a:gd name="connsiteY5" fmla="*/ 307310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4736352 w 4736352"/>
              <a:gd name="connsiteY0" fmla="*/ 307310 h 559447"/>
              <a:gd name="connsiteX1" fmla="*/ 4632496 w 4736352"/>
              <a:gd name="connsiteY1" fmla="*/ 559447 h 559447"/>
              <a:gd name="connsiteX2" fmla="*/ 4500443 w 4736352"/>
              <a:gd name="connsiteY2" fmla="*/ 0 h 559447"/>
              <a:gd name="connsiteX3" fmla="*/ 4415248 w 4736352"/>
              <a:gd name="connsiteY3" fmla="*/ 307310 h 559447"/>
              <a:gd name="connsiteX4" fmla="*/ 0 w 4736352"/>
              <a:gd name="connsiteY4" fmla="*/ 297785 h 55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6352" h="559447">
                <a:moveTo>
                  <a:pt x="4736352" y="307310"/>
                </a:moveTo>
                <a:lnTo>
                  <a:pt x="4632496" y="559447"/>
                </a:lnTo>
                <a:lnTo>
                  <a:pt x="4500443" y="0"/>
                </a:lnTo>
                <a:lnTo>
                  <a:pt x="4415248" y="307310"/>
                </a:lnTo>
                <a:lnTo>
                  <a:pt x="0" y="297785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8118D-7E89-8712-F8C8-8F27C43689BB}"/>
              </a:ext>
            </a:extLst>
          </p:cNvPr>
          <p:cNvSpPr txBox="1"/>
          <p:nvPr/>
        </p:nvSpPr>
        <p:spPr>
          <a:xfrm>
            <a:off x="250819" y="618573"/>
            <a:ext cx="507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201E1E"/>
                </a:solidFill>
                <a:latin typeface="+mj-lt"/>
              </a:rPr>
              <a:t>Cooling capabilities per Rack</a:t>
            </a:r>
          </a:p>
        </p:txBody>
      </p:sp>
      <p:sp>
        <p:nvSpPr>
          <p:cNvPr id="5" name="Graphic 4">
            <a:extLst>
              <a:ext uri="{FF2B5EF4-FFF2-40B4-BE49-F238E27FC236}">
                <a16:creationId xmlns:a16="http://schemas.microsoft.com/office/drawing/2014/main" id="{88CE8D4A-C393-7C79-31E1-3F00A3E09C76}"/>
              </a:ext>
            </a:extLst>
          </p:cNvPr>
          <p:cNvSpPr/>
          <p:nvPr/>
        </p:nvSpPr>
        <p:spPr>
          <a:xfrm>
            <a:off x="0" y="5862488"/>
            <a:ext cx="12183483" cy="559446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3483" h="559446">
                <a:moveTo>
                  <a:pt x="12183484" y="310962"/>
                </a:moveTo>
                <a:lnTo>
                  <a:pt x="11518152" y="307310"/>
                </a:lnTo>
                <a:lnTo>
                  <a:pt x="11414296" y="559447"/>
                </a:lnTo>
                <a:lnTo>
                  <a:pt x="11282243" y="0"/>
                </a:lnTo>
                <a:lnTo>
                  <a:pt x="11197048" y="307310"/>
                </a:lnTo>
                <a:lnTo>
                  <a:pt x="0" y="307310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5460D9E-109D-D9EF-C7FE-1F7BA5420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7" y="6344436"/>
            <a:ext cx="1501485" cy="355419"/>
          </a:xfrm>
          <a:prstGeom prst="rect">
            <a:avLst/>
          </a:prstGeom>
        </p:spPr>
      </p:pic>
      <p:pic>
        <p:nvPicPr>
          <p:cNvPr id="1026" name="Picture 2" descr="ASUS Liquid Cooling | ASUS Global">
            <a:extLst>
              <a:ext uri="{FF2B5EF4-FFF2-40B4-BE49-F238E27FC236}">
                <a16:creationId xmlns:a16="http://schemas.microsoft.com/office/drawing/2014/main" id="{0E410871-FCDC-0998-2EAA-DBBA8AE9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522" y="2162175"/>
            <a:ext cx="6800850" cy="32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209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>
            <a:extLst>
              <a:ext uri="{FF2B5EF4-FFF2-40B4-BE49-F238E27FC236}">
                <a16:creationId xmlns:a16="http://schemas.microsoft.com/office/drawing/2014/main" id="{43426279-D7CE-5E19-A855-59B18CD6A174}"/>
              </a:ext>
            </a:extLst>
          </p:cNvPr>
          <p:cNvSpPr/>
          <p:nvPr/>
        </p:nvSpPr>
        <p:spPr>
          <a:xfrm>
            <a:off x="19050" y="817865"/>
            <a:ext cx="9503990" cy="559447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  <a:gd name="connsiteX0" fmla="*/ 4925434 w 4925434"/>
              <a:gd name="connsiteY0" fmla="*/ 310962 h 559447"/>
              <a:gd name="connsiteX1" fmla="*/ 4260102 w 4925434"/>
              <a:gd name="connsiteY1" fmla="*/ 307310 h 559447"/>
              <a:gd name="connsiteX2" fmla="*/ 4156246 w 4925434"/>
              <a:gd name="connsiteY2" fmla="*/ 559447 h 559447"/>
              <a:gd name="connsiteX3" fmla="*/ 4024193 w 4925434"/>
              <a:gd name="connsiteY3" fmla="*/ 0 h 559447"/>
              <a:gd name="connsiteX4" fmla="*/ 3938998 w 4925434"/>
              <a:gd name="connsiteY4" fmla="*/ 307310 h 559447"/>
              <a:gd name="connsiteX5" fmla="*/ 0 w 4925434"/>
              <a:gd name="connsiteY5" fmla="*/ 307310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4736352 w 4736352"/>
              <a:gd name="connsiteY0" fmla="*/ 307310 h 559447"/>
              <a:gd name="connsiteX1" fmla="*/ 4632496 w 4736352"/>
              <a:gd name="connsiteY1" fmla="*/ 559447 h 559447"/>
              <a:gd name="connsiteX2" fmla="*/ 4500443 w 4736352"/>
              <a:gd name="connsiteY2" fmla="*/ 0 h 559447"/>
              <a:gd name="connsiteX3" fmla="*/ 4415248 w 4736352"/>
              <a:gd name="connsiteY3" fmla="*/ 307310 h 559447"/>
              <a:gd name="connsiteX4" fmla="*/ 0 w 4736352"/>
              <a:gd name="connsiteY4" fmla="*/ 297785 h 55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6352" h="559447">
                <a:moveTo>
                  <a:pt x="4736352" y="307310"/>
                </a:moveTo>
                <a:lnTo>
                  <a:pt x="4632496" y="559447"/>
                </a:lnTo>
                <a:lnTo>
                  <a:pt x="4500443" y="0"/>
                </a:lnTo>
                <a:lnTo>
                  <a:pt x="4415248" y="307310"/>
                </a:lnTo>
                <a:lnTo>
                  <a:pt x="0" y="297785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8118D-7E89-8712-F8C8-8F27C43689BB}"/>
              </a:ext>
            </a:extLst>
          </p:cNvPr>
          <p:cNvSpPr txBox="1"/>
          <p:nvPr/>
        </p:nvSpPr>
        <p:spPr>
          <a:xfrm>
            <a:off x="47968" y="587032"/>
            <a:ext cx="907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201E1E"/>
                </a:solidFill>
                <a:latin typeface="+mj-lt"/>
              </a:rPr>
              <a:t>Key considerations and benefits of immersion cooling</a:t>
            </a:r>
          </a:p>
        </p:txBody>
      </p:sp>
      <p:sp>
        <p:nvSpPr>
          <p:cNvPr id="5" name="Graphic 4">
            <a:extLst>
              <a:ext uri="{FF2B5EF4-FFF2-40B4-BE49-F238E27FC236}">
                <a16:creationId xmlns:a16="http://schemas.microsoft.com/office/drawing/2014/main" id="{88CE8D4A-C393-7C79-31E1-3F00A3E09C76}"/>
              </a:ext>
            </a:extLst>
          </p:cNvPr>
          <p:cNvSpPr/>
          <p:nvPr/>
        </p:nvSpPr>
        <p:spPr>
          <a:xfrm>
            <a:off x="0" y="5862488"/>
            <a:ext cx="12183483" cy="559446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3483" h="559446">
                <a:moveTo>
                  <a:pt x="12183484" y="310962"/>
                </a:moveTo>
                <a:lnTo>
                  <a:pt x="11518152" y="307310"/>
                </a:lnTo>
                <a:lnTo>
                  <a:pt x="11414296" y="559447"/>
                </a:lnTo>
                <a:lnTo>
                  <a:pt x="11282243" y="0"/>
                </a:lnTo>
                <a:lnTo>
                  <a:pt x="11197048" y="307310"/>
                </a:lnTo>
                <a:lnTo>
                  <a:pt x="0" y="307310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D17BB4D-5CFD-5871-EAB4-7656BEA6E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7" y="6344436"/>
            <a:ext cx="1501485" cy="355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6CF112-BEF4-5B56-B42C-33140A098902}"/>
              </a:ext>
            </a:extLst>
          </p:cNvPr>
          <p:cNvSpPr txBox="1"/>
          <p:nvPr/>
        </p:nvSpPr>
        <p:spPr>
          <a:xfrm>
            <a:off x="3449612" y="1515820"/>
            <a:ext cx="95039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36F21"/>
              </a:buClr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rgbClr val="F36F21"/>
                </a:solidFill>
              </a:rPr>
              <a:t>Server fans consume up to 20% of power drain</a:t>
            </a:r>
          </a:p>
          <a:p>
            <a:pPr marL="342900" indent="-342900">
              <a:buClr>
                <a:srgbClr val="F36F21"/>
              </a:buClr>
              <a:buFont typeface="Arial" panose="020B0604020202020204" pitchFamily="34" charset="0"/>
              <a:buChar char="•"/>
            </a:pPr>
            <a:endParaRPr lang="en-ZA" sz="800" dirty="0">
              <a:solidFill>
                <a:srgbClr val="F36F21"/>
              </a:solidFill>
            </a:endParaRPr>
          </a:p>
          <a:p>
            <a:pPr marL="342900" indent="-342900">
              <a:buClr>
                <a:srgbClr val="F36F21"/>
              </a:buClr>
              <a:buFont typeface="Arial" panose="020B0604020202020204" pitchFamily="34" charset="0"/>
              <a:buChar char="•"/>
            </a:pPr>
            <a:r>
              <a:rPr lang="en-ZA" sz="2400" dirty="0">
                <a:solidFill>
                  <a:srgbClr val="F36F21"/>
                </a:solidFill>
              </a:rPr>
              <a:t>Air cooling amounts to approximately 30% of Data center costs</a:t>
            </a:r>
          </a:p>
          <a:p>
            <a:pPr marL="342900" indent="-342900">
              <a:buClr>
                <a:srgbClr val="F36F21"/>
              </a:buClr>
              <a:buFont typeface="Arial" panose="020B0604020202020204" pitchFamily="34" charset="0"/>
              <a:buChar char="•"/>
            </a:pPr>
            <a:endParaRPr lang="en-ZA" sz="800" dirty="0">
              <a:solidFill>
                <a:srgbClr val="F36F21"/>
              </a:solidFill>
            </a:endParaRPr>
          </a:p>
          <a:p>
            <a:pPr marL="342900" indent="-342900">
              <a:buClr>
                <a:srgbClr val="F36F2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36F21"/>
                </a:solidFill>
              </a:rPr>
              <a:t>Engineered cooling fluid is 1600x more thermally efficient</a:t>
            </a:r>
          </a:p>
          <a:p>
            <a:pPr>
              <a:buClr>
                <a:srgbClr val="F36F21"/>
              </a:buClr>
            </a:pPr>
            <a:r>
              <a:rPr lang="en-US" sz="2400" dirty="0">
                <a:solidFill>
                  <a:srgbClr val="F36F21"/>
                </a:solidFill>
              </a:rPr>
              <a:t>     than air</a:t>
            </a:r>
          </a:p>
          <a:p>
            <a:pPr>
              <a:buClr>
                <a:srgbClr val="F36F21"/>
              </a:buClr>
            </a:pPr>
            <a:endParaRPr lang="en-US" sz="800" dirty="0">
              <a:solidFill>
                <a:srgbClr val="F36F21"/>
              </a:solidFill>
            </a:endParaRPr>
          </a:p>
          <a:p>
            <a:pPr marL="342900" indent="-342900">
              <a:buClr>
                <a:srgbClr val="F36F2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36F21"/>
                </a:solidFill>
              </a:rPr>
              <a:t>Significant improvement in PUE</a:t>
            </a:r>
          </a:p>
          <a:p>
            <a:pPr marL="342900" indent="-342900">
              <a:buClr>
                <a:srgbClr val="F36F21"/>
              </a:buClr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F36F21"/>
              </a:solidFill>
            </a:endParaRPr>
          </a:p>
          <a:p>
            <a:pPr marL="342900" indent="-342900">
              <a:buClr>
                <a:srgbClr val="F36F2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36F21"/>
                </a:solidFill>
              </a:rPr>
              <a:t>Dielectric strength of 60KV</a:t>
            </a:r>
          </a:p>
          <a:p>
            <a:pPr marL="342900" indent="-342900">
              <a:buClr>
                <a:srgbClr val="F36F21"/>
              </a:buClr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F36F21"/>
              </a:solidFill>
            </a:endParaRPr>
          </a:p>
          <a:p>
            <a:pPr marL="342900" indent="-342900">
              <a:buClr>
                <a:srgbClr val="F36F2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36F21"/>
                </a:solidFill>
              </a:rPr>
              <a:t>Cooling fluid is bio-degradable, non allergenic, nontoxic, </a:t>
            </a:r>
          </a:p>
          <a:p>
            <a:pPr>
              <a:buClr>
                <a:srgbClr val="F36F21"/>
              </a:buClr>
            </a:pPr>
            <a:r>
              <a:rPr lang="en-US" sz="2400" dirty="0">
                <a:solidFill>
                  <a:srgbClr val="F36F21"/>
                </a:solidFill>
              </a:rPr>
              <a:t>     noncorrosive</a:t>
            </a:r>
          </a:p>
          <a:p>
            <a:pPr marL="342900" indent="-342900">
              <a:buClr>
                <a:srgbClr val="F36F21"/>
              </a:buClr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F36F21"/>
              </a:solidFill>
            </a:endParaRPr>
          </a:p>
          <a:p>
            <a:pPr marL="342900" indent="-342900">
              <a:buClr>
                <a:srgbClr val="F36F2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36F21"/>
                </a:solidFill>
              </a:rPr>
              <a:t>10-year operating life and 25-year shelf life </a:t>
            </a:r>
            <a:br>
              <a:rPr lang="en-US" sz="2400" dirty="0"/>
            </a:br>
            <a:endParaRPr lang="en-ZA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E8115D-B160-0D93-744C-AC17E3AF9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90" y="1698171"/>
            <a:ext cx="2958779" cy="38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30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>
            <a:extLst>
              <a:ext uri="{FF2B5EF4-FFF2-40B4-BE49-F238E27FC236}">
                <a16:creationId xmlns:a16="http://schemas.microsoft.com/office/drawing/2014/main" id="{43426279-D7CE-5E19-A855-59B18CD6A174}"/>
              </a:ext>
            </a:extLst>
          </p:cNvPr>
          <p:cNvSpPr/>
          <p:nvPr/>
        </p:nvSpPr>
        <p:spPr>
          <a:xfrm>
            <a:off x="19050" y="817865"/>
            <a:ext cx="7529415" cy="559447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  <a:gd name="connsiteX0" fmla="*/ 4925434 w 4925434"/>
              <a:gd name="connsiteY0" fmla="*/ 310962 h 559447"/>
              <a:gd name="connsiteX1" fmla="*/ 4260102 w 4925434"/>
              <a:gd name="connsiteY1" fmla="*/ 307310 h 559447"/>
              <a:gd name="connsiteX2" fmla="*/ 4156246 w 4925434"/>
              <a:gd name="connsiteY2" fmla="*/ 559447 h 559447"/>
              <a:gd name="connsiteX3" fmla="*/ 4024193 w 4925434"/>
              <a:gd name="connsiteY3" fmla="*/ 0 h 559447"/>
              <a:gd name="connsiteX4" fmla="*/ 3938998 w 4925434"/>
              <a:gd name="connsiteY4" fmla="*/ 307310 h 559447"/>
              <a:gd name="connsiteX5" fmla="*/ 0 w 4925434"/>
              <a:gd name="connsiteY5" fmla="*/ 307310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4736352 w 4736352"/>
              <a:gd name="connsiteY0" fmla="*/ 307310 h 559447"/>
              <a:gd name="connsiteX1" fmla="*/ 4632496 w 4736352"/>
              <a:gd name="connsiteY1" fmla="*/ 559447 h 559447"/>
              <a:gd name="connsiteX2" fmla="*/ 4500443 w 4736352"/>
              <a:gd name="connsiteY2" fmla="*/ 0 h 559447"/>
              <a:gd name="connsiteX3" fmla="*/ 4415248 w 4736352"/>
              <a:gd name="connsiteY3" fmla="*/ 307310 h 559447"/>
              <a:gd name="connsiteX4" fmla="*/ 0 w 4736352"/>
              <a:gd name="connsiteY4" fmla="*/ 297785 h 55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6352" h="559447">
                <a:moveTo>
                  <a:pt x="4736352" y="307310"/>
                </a:moveTo>
                <a:lnTo>
                  <a:pt x="4632496" y="559447"/>
                </a:lnTo>
                <a:lnTo>
                  <a:pt x="4500443" y="0"/>
                </a:lnTo>
                <a:lnTo>
                  <a:pt x="4415248" y="307310"/>
                </a:lnTo>
                <a:lnTo>
                  <a:pt x="0" y="297785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8118D-7E89-8712-F8C8-8F27C43689BB}"/>
              </a:ext>
            </a:extLst>
          </p:cNvPr>
          <p:cNvSpPr txBox="1"/>
          <p:nvPr/>
        </p:nvSpPr>
        <p:spPr>
          <a:xfrm>
            <a:off x="203193" y="587032"/>
            <a:ext cx="679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201E1E"/>
                </a:solidFill>
                <a:latin typeface="+mj-lt"/>
              </a:rPr>
              <a:t>Implications for the Data center industry</a:t>
            </a:r>
          </a:p>
        </p:txBody>
      </p:sp>
      <p:sp>
        <p:nvSpPr>
          <p:cNvPr id="5" name="Graphic 4">
            <a:extLst>
              <a:ext uri="{FF2B5EF4-FFF2-40B4-BE49-F238E27FC236}">
                <a16:creationId xmlns:a16="http://schemas.microsoft.com/office/drawing/2014/main" id="{88CE8D4A-C393-7C79-31E1-3F00A3E09C76}"/>
              </a:ext>
            </a:extLst>
          </p:cNvPr>
          <p:cNvSpPr/>
          <p:nvPr/>
        </p:nvSpPr>
        <p:spPr>
          <a:xfrm>
            <a:off x="0" y="5862488"/>
            <a:ext cx="12183483" cy="559446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3483" h="559446">
                <a:moveTo>
                  <a:pt x="12183484" y="310962"/>
                </a:moveTo>
                <a:lnTo>
                  <a:pt x="11518152" y="307310"/>
                </a:lnTo>
                <a:lnTo>
                  <a:pt x="11414296" y="559447"/>
                </a:lnTo>
                <a:lnTo>
                  <a:pt x="11282243" y="0"/>
                </a:lnTo>
                <a:lnTo>
                  <a:pt x="11197048" y="307310"/>
                </a:lnTo>
                <a:lnTo>
                  <a:pt x="0" y="307310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D17BB4D-5CFD-5871-EAB4-7656BEA6E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7" y="6344436"/>
            <a:ext cx="1501485" cy="3554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9AFAE5-C4D2-F1D6-84EE-DCCF96BA43BA}"/>
              </a:ext>
            </a:extLst>
          </p:cNvPr>
          <p:cNvSpPr txBox="1"/>
          <p:nvPr/>
        </p:nvSpPr>
        <p:spPr>
          <a:xfrm>
            <a:off x="317240" y="2205194"/>
            <a:ext cx="112247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36F2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F36F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Presently immersion cooling is still a niche technology</a:t>
            </a:r>
          </a:p>
          <a:p>
            <a:pPr marL="342900" indent="-342900">
              <a:buClr>
                <a:srgbClr val="F36F21"/>
              </a:buClr>
              <a:buSzPct val="1100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36F2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36F2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F36F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Increased uptake is driven by modern chip developments that require more effective cooling technology.</a:t>
            </a:r>
          </a:p>
          <a:p>
            <a:pPr marL="342900" indent="-342900">
              <a:buClr>
                <a:srgbClr val="F36F21"/>
              </a:buClr>
              <a:buSzPct val="110000"/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36F2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rgbClr val="F36F2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F36F2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Global Immersion Cooling Market Data Centers size is expected to grow from USD 379.96 million in 2022 to USD 1021.59 million by 2030</a:t>
            </a:r>
          </a:p>
          <a:p>
            <a:endParaRPr lang="en-US" sz="2400" dirty="0">
              <a:solidFill>
                <a:srgbClr val="040C2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ZA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99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>
            <a:extLst>
              <a:ext uri="{FF2B5EF4-FFF2-40B4-BE49-F238E27FC236}">
                <a16:creationId xmlns:a16="http://schemas.microsoft.com/office/drawing/2014/main" id="{43426279-D7CE-5E19-A855-59B18CD6A174}"/>
              </a:ext>
            </a:extLst>
          </p:cNvPr>
          <p:cNvSpPr/>
          <p:nvPr/>
        </p:nvSpPr>
        <p:spPr>
          <a:xfrm>
            <a:off x="19050" y="817865"/>
            <a:ext cx="5979929" cy="559447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  <a:gd name="connsiteX0" fmla="*/ 4925434 w 4925434"/>
              <a:gd name="connsiteY0" fmla="*/ 310962 h 559447"/>
              <a:gd name="connsiteX1" fmla="*/ 4260102 w 4925434"/>
              <a:gd name="connsiteY1" fmla="*/ 307310 h 559447"/>
              <a:gd name="connsiteX2" fmla="*/ 4156246 w 4925434"/>
              <a:gd name="connsiteY2" fmla="*/ 559447 h 559447"/>
              <a:gd name="connsiteX3" fmla="*/ 4024193 w 4925434"/>
              <a:gd name="connsiteY3" fmla="*/ 0 h 559447"/>
              <a:gd name="connsiteX4" fmla="*/ 3938998 w 4925434"/>
              <a:gd name="connsiteY4" fmla="*/ 307310 h 559447"/>
              <a:gd name="connsiteX5" fmla="*/ 0 w 4925434"/>
              <a:gd name="connsiteY5" fmla="*/ 307310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4736352 w 4736352"/>
              <a:gd name="connsiteY0" fmla="*/ 307310 h 559447"/>
              <a:gd name="connsiteX1" fmla="*/ 4632496 w 4736352"/>
              <a:gd name="connsiteY1" fmla="*/ 559447 h 559447"/>
              <a:gd name="connsiteX2" fmla="*/ 4500443 w 4736352"/>
              <a:gd name="connsiteY2" fmla="*/ 0 h 559447"/>
              <a:gd name="connsiteX3" fmla="*/ 4415248 w 4736352"/>
              <a:gd name="connsiteY3" fmla="*/ 307310 h 559447"/>
              <a:gd name="connsiteX4" fmla="*/ 0 w 4736352"/>
              <a:gd name="connsiteY4" fmla="*/ 297785 h 55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6352" h="559447">
                <a:moveTo>
                  <a:pt x="4736352" y="307310"/>
                </a:moveTo>
                <a:lnTo>
                  <a:pt x="4632496" y="559447"/>
                </a:lnTo>
                <a:lnTo>
                  <a:pt x="4500443" y="0"/>
                </a:lnTo>
                <a:lnTo>
                  <a:pt x="4415248" y="307310"/>
                </a:lnTo>
                <a:lnTo>
                  <a:pt x="0" y="297785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8118D-7E89-8712-F8C8-8F27C43689BB}"/>
              </a:ext>
            </a:extLst>
          </p:cNvPr>
          <p:cNvSpPr txBox="1"/>
          <p:nvPr/>
        </p:nvSpPr>
        <p:spPr>
          <a:xfrm>
            <a:off x="660394" y="587033"/>
            <a:ext cx="5435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201E1E"/>
                </a:solidFill>
                <a:latin typeface="+mj-lt"/>
              </a:rPr>
              <a:t>Adoption is well underway</a:t>
            </a:r>
          </a:p>
        </p:txBody>
      </p:sp>
      <p:sp>
        <p:nvSpPr>
          <p:cNvPr id="5" name="Graphic 4">
            <a:extLst>
              <a:ext uri="{FF2B5EF4-FFF2-40B4-BE49-F238E27FC236}">
                <a16:creationId xmlns:a16="http://schemas.microsoft.com/office/drawing/2014/main" id="{88CE8D4A-C393-7C79-31E1-3F00A3E09C76}"/>
              </a:ext>
            </a:extLst>
          </p:cNvPr>
          <p:cNvSpPr/>
          <p:nvPr/>
        </p:nvSpPr>
        <p:spPr>
          <a:xfrm>
            <a:off x="0" y="5862488"/>
            <a:ext cx="12183483" cy="559446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3483" h="559446">
                <a:moveTo>
                  <a:pt x="12183484" y="310962"/>
                </a:moveTo>
                <a:lnTo>
                  <a:pt x="11518152" y="307310"/>
                </a:lnTo>
                <a:lnTo>
                  <a:pt x="11414296" y="559447"/>
                </a:lnTo>
                <a:lnTo>
                  <a:pt x="11282243" y="0"/>
                </a:lnTo>
                <a:lnTo>
                  <a:pt x="11197048" y="307310"/>
                </a:lnTo>
                <a:lnTo>
                  <a:pt x="0" y="307310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D17BB4D-5CFD-5871-EAB4-7656BEA6E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7" y="6344436"/>
            <a:ext cx="1501485" cy="355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E0AC72-52D6-C64C-A81E-170E75543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482" y="1439618"/>
            <a:ext cx="8748518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05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52F0D54-0011-EBD7-826D-F361937D4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84" y="960834"/>
            <a:ext cx="3401880" cy="80526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25C13E3-B3B4-BCFC-FC54-F291059C0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750515"/>
            <a:ext cx="5191125" cy="6165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73AACC-5A2F-B736-A723-BBF46B3A383C}"/>
              </a:ext>
            </a:extLst>
          </p:cNvPr>
          <p:cNvSpPr txBox="1"/>
          <p:nvPr/>
        </p:nvSpPr>
        <p:spPr>
          <a:xfrm>
            <a:off x="397452" y="2238772"/>
            <a:ext cx="41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rgbClr val="201E1E"/>
                </a:solidFill>
                <a:latin typeface="+mj-lt"/>
              </a:rPr>
              <a:t>The Digital Heartbeat of Africa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0DCC9C-4A92-1191-17FD-D60F2FD3B32F}"/>
              </a:ext>
            </a:extLst>
          </p:cNvPr>
          <p:cNvSpPr txBox="1"/>
          <p:nvPr/>
        </p:nvSpPr>
        <p:spPr>
          <a:xfrm>
            <a:off x="397452" y="5194758"/>
            <a:ext cx="441899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 dirty="0">
                <a:solidFill>
                  <a:srgbClr val="201E1E"/>
                </a:solidFill>
              </a:rPr>
              <a:t>THANK </a:t>
            </a:r>
            <a:r>
              <a:rPr lang="en-US" sz="5400" dirty="0">
                <a:solidFill>
                  <a:srgbClr val="201E1E"/>
                </a:solidFill>
                <a:latin typeface="+mj-lt"/>
              </a:rPr>
              <a:t>YOU</a:t>
            </a:r>
          </a:p>
          <a:p>
            <a:endParaRPr lang="en-US" dirty="0">
              <a:solidFill>
                <a:srgbClr val="201E1E"/>
              </a:solidFill>
              <a:latin typeface="+mj-lt"/>
            </a:endParaRPr>
          </a:p>
          <a:p>
            <a:r>
              <a:rPr lang="en-US" sz="2400" dirty="0" err="1">
                <a:solidFill>
                  <a:srgbClr val="201E1E"/>
                </a:solidFill>
                <a:latin typeface="+mj-lt"/>
              </a:rPr>
              <a:t>Eckart@DPA.HOST</a:t>
            </a:r>
            <a:endParaRPr lang="en-US" sz="2400" dirty="0">
              <a:solidFill>
                <a:srgbClr val="201E1E"/>
              </a:solidFill>
              <a:latin typeface="+mj-lt"/>
            </a:endParaRPr>
          </a:p>
        </p:txBody>
      </p:sp>
      <p:pic>
        <p:nvPicPr>
          <p:cNvPr id="6" name="Picture 5" descr="A close-up of a white cabinet&#10;&#10;Description automatically generated">
            <a:extLst>
              <a:ext uri="{FF2B5EF4-FFF2-40B4-BE49-F238E27FC236}">
                <a16:creationId xmlns:a16="http://schemas.microsoft.com/office/drawing/2014/main" id="{3A179C8A-BDD8-C6F4-8FB9-DAEE2B697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45" y="-96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20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F76C9358-AE35-23CE-C0AC-1530BB7EF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7" y="6344436"/>
            <a:ext cx="1501485" cy="3554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A62513-F1DD-47CD-820E-BEC27D6F020E}"/>
              </a:ext>
            </a:extLst>
          </p:cNvPr>
          <p:cNvSpPr txBox="1"/>
          <p:nvPr/>
        </p:nvSpPr>
        <p:spPr>
          <a:xfrm>
            <a:off x="430135" y="3682702"/>
            <a:ext cx="5075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ZA" sz="2400" dirty="0">
                <a:solidFill>
                  <a:srgbClr val="F36F21"/>
                </a:solidFill>
                <a:latin typeface="+mj-lt"/>
              </a:rPr>
              <a:t>Drivers for change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2400" dirty="0">
                <a:solidFill>
                  <a:srgbClr val="F36F21"/>
                </a:solidFill>
                <a:latin typeface="+mj-lt"/>
              </a:rPr>
              <a:t>New infrastructure demands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2400" dirty="0">
                <a:solidFill>
                  <a:srgbClr val="F36F21"/>
                </a:solidFill>
                <a:latin typeface="+mj-lt"/>
              </a:rPr>
              <a:t>Additional considerations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2400" dirty="0">
                <a:solidFill>
                  <a:srgbClr val="F36F21"/>
                </a:solidFill>
                <a:latin typeface="+mj-lt"/>
              </a:rPr>
              <a:t>High Performance cooling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2400" dirty="0">
                <a:solidFill>
                  <a:srgbClr val="F36F21"/>
                </a:solidFill>
                <a:latin typeface="+mj-lt"/>
              </a:rPr>
              <a:t>Close</a:t>
            </a:r>
          </a:p>
        </p:txBody>
      </p:sp>
      <p:sp>
        <p:nvSpPr>
          <p:cNvPr id="17" name="Graphic 4">
            <a:extLst>
              <a:ext uri="{FF2B5EF4-FFF2-40B4-BE49-F238E27FC236}">
                <a16:creationId xmlns:a16="http://schemas.microsoft.com/office/drawing/2014/main" id="{5BAD26C0-967F-4C70-D4A2-E1866D704412}"/>
              </a:ext>
            </a:extLst>
          </p:cNvPr>
          <p:cNvSpPr/>
          <p:nvPr/>
        </p:nvSpPr>
        <p:spPr>
          <a:xfrm>
            <a:off x="0" y="5923079"/>
            <a:ext cx="12183483" cy="559446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3483" h="559446">
                <a:moveTo>
                  <a:pt x="12183484" y="310962"/>
                </a:moveTo>
                <a:lnTo>
                  <a:pt x="11518152" y="307310"/>
                </a:lnTo>
                <a:lnTo>
                  <a:pt x="11414296" y="559447"/>
                </a:lnTo>
                <a:lnTo>
                  <a:pt x="11282243" y="0"/>
                </a:lnTo>
                <a:lnTo>
                  <a:pt x="11197048" y="307310"/>
                </a:lnTo>
                <a:lnTo>
                  <a:pt x="0" y="307310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6" name="Picture 5" descr="A room with many shelves of blue boxes&#10;&#10;Description automatically generated with medium confidence">
            <a:extLst>
              <a:ext uri="{FF2B5EF4-FFF2-40B4-BE49-F238E27FC236}">
                <a16:creationId xmlns:a16="http://schemas.microsoft.com/office/drawing/2014/main" id="{68B524F1-61CC-CD12-4E75-6145DE679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1" y="538033"/>
            <a:ext cx="4114023" cy="2742682"/>
          </a:xfrm>
          <a:prstGeom prst="rect">
            <a:avLst/>
          </a:prstGeom>
        </p:spPr>
      </p:pic>
      <p:pic>
        <p:nvPicPr>
          <p:cNvPr id="10" name="Picture 9" descr="A row of white doors&#10;&#10;Description automatically generated">
            <a:extLst>
              <a:ext uri="{FF2B5EF4-FFF2-40B4-BE49-F238E27FC236}">
                <a16:creationId xmlns:a16="http://schemas.microsoft.com/office/drawing/2014/main" id="{BF223FFC-1152-6AD8-90B5-EB8F9DCDF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56" y="538033"/>
            <a:ext cx="3330291" cy="4994919"/>
          </a:xfrm>
          <a:prstGeom prst="rect">
            <a:avLst/>
          </a:prstGeom>
        </p:spPr>
      </p:pic>
      <p:pic>
        <p:nvPicPr>
          <p:cNvPr id="15" name="Picture 14" descr="A hallway with black cabinets&#10;&#10;Description automatically generated">
            <a:extLst>
              <a:ext uri="{FF2B5EF4-FFF2-40B4-BE49-F238E27FC236}">
                <a16:creationId xmlns:a16="http://schemas.microsoft.com/office/drawing/2014/main" id="{ACF40BA3-84D7-36FC-0B28-503BF1544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889" y="538033"/>
            <a:ext cx="3330291" cy="49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8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>
            <a:extLst>
              <a:ext uri="{FF2B5EF4-FFF2-40B4-BE49-F238E27FC236}">
                <a16:creationId xmlns:a16="http://schemas.microsoft.com/office/drawing/2014/main" id="{43426279-D7CE-5E19-A855-59B18CD6A174}"/>
              </a:ext>
            </a:extLst>
          </p:cNvPr>
          <p:cNvSpPr/>
          <p:nvPr/>
        </p:nvSpPr>
        <p:spPr>
          <a:xfrm>
            <a:off x="19051" y="817865"/>
            <a:ext cx="4736352" cy="559447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  <a:gd name="connsiteX0" fmla="*/ 4925434 w 4925434"/>
              <a:gd name="connsiteY0" fmla="*/ 310962 h 559447"/>
              <a:gd name="connsiteX1" fmla="*/ 4260102 w 4925434"/>
              <a:gd name="connsiteY1" fmla="*/ 307310 h 559447"/>
              <a:gd name="connsiteX2" fmla="*/ 4156246 w 4925434"/>
              <a:gd name="connsiteY2" fmla="*/ 559447 h 559447"/>
              <a:gd name="connsiteX3" fmla="*/ 4024193 w 4925434"/>
              <a:gd name="connsiteY3" fmla="*/ 0 h 559447"/>
              <a:gd name="connsiteX4" fmla="*/ 3938998 w 4925434"/>
              <a:gd name="connsiteY4" fmla="*/ 307310 h 559447"/>
              <a:gd name="connsiteX5" fmla="*/ 0 w 4925434"/>
              <a:gd name="connsiteY5" fmla="*/ 307310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4736352 w 4736352"/>
              <a:gd name="connsiteY0" fmla="*/ 307310 h 559447"/>
              <a:gd name="connsiteX1" fmla="*/ 4632496 w 4736352"/>
              <a:gd name="connsiteY1" fmla="*/ 559447 h 559447"/>
              <a:gd name="connsiteX2" fmla="*/ 4500443 w 4736352"/>
              <a:gd name="connsiteY2" fmla="*/ 0 h 559447"/>
              <a:gd name="connsiteX3" fmla="*/ 4415248 w 4736352"/>
              <a:gd name="connsiteY3" fmla="*/ 307310 h 559447"/>
              <a:gd name="connsiteX4" fmla="*/ 0 w 4736352"/>
              <a:gd name="connsiteY4" fmla="*/ 297785 h 55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6352" h="559447">
                <a:moveTo>
                  <a:pt x="4736352" y="307310"/>
                </a:moveTo>
                <a:lnTo>
                  <a:pt x="4632496" y="559447"/>
                </a:lnTo>
                <a:lnTo>
                  <a:pt x="4500443" y="0"/>
                </a:lnTo>
                <a:lnTo>
                  <a:pt x="4415248" y="307310"/>
                </a:lnTo>
                <a:lnTo>
                  <a:pt x="0" y="297785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8118D-7E89-8712-F8C8-8F27C43689BB}"/>
              </a:ext>
            </a:extLst>
          </p:cNvPr>
          <p:cNvSpPr txBox="1"/>
          <p:nvPr/>
        </p:nvSpPr>
        <p:spPr>
          <a:xfrm>
            <a:off x="660394" y="587033"/>
            <a:ext cx="507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201E1E"/>
                </a:solidFill>
                <a:latin typeface="+mj-lt"/>
              </a:rPr>
              <a:t>Drivers for change</a:t>
            </a:r>
          </a:p>
        </p:txBody>
      </p:sp>
      <p:sp>
        <p:nvSpPr>
          <p:cNvPr id="5" name="Graphic 4">
            <a:extLst>
              <a:ext uri="{FF2B5EF4-FFF2-40B4-BE49-F238E27FC236}">
                <a16:creationId xmlns:a16="http://schemas.microsoft.com/office/drawing/2014/main" id="{88CE8D4A-C393-7C79-31E1-3F00A3E09C76}"/>
              </a:ext>
            </a:extLst>
          </p:cNvPr>
          <p:cNvSpPr/>
          <p:nvPr/>
        </p:nvSpPr>
        <p:spPr>
          <a:xfrm>
            <a:off x="0" y="5862488"/>
            <a:ext cx="12183483" cy="559446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3483" h="559446">
                <a:moveTo>
                  <a:pt x="12183484" y="310962"/>
                </a:moveTo>
                <a:lnTo>
                  <a:pt x="11518152" y="307310"/>
                </a:lnTo>
                <a:lnTo>
                  <a:pt x="11414296" y="559447"/>
                </a:lnTo>
                <a:lnTo>
                  <a:pt x="11282243" y="0"/>
                </a:lnTo>
                <a:lnTo>
                  <a:pt x="11197048" y="307310"/>
                </a:lnTo>
                <a:lnTo>
                  <a:pt x="0" y="307310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20" name="Picture 19" descr="A hallway with white lockers&#10;&#10;Description automatically generated with low confidence">
            <a:extLst>
              <a:ext uri="{FF2B5EF4-FFF2-40B4-BE49-F238E27FC236}">
                <a16:creationId xmlns:a16="http://schemas.microsoft.com/office/drawing/2014/main" id="{26A15AC4-9FB8-432B-080F-E56AC20E31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7983" y="212888"/>
            <a:ext cx="3232342" cy="2897369"/>
          </a:xfrm>
          <a:prstGeom prst="rect">
            <a:avLst/>
          </a:prstGeom>
          <a:ln w="12700">
            <a:solidFill>
              <a:srgbClr val="F36F21"/>
            </a:solidFill>
          </a:ln>
        </p:spPr>
      </p:pic>
      <p:pic>
        <p:nvPicPr>
          <p:cNvPr id="23" name="Picture 22" descr="A picture containing warehouse&#10;&#10;Description automatically generated">
            <a:extLst>
              <a:ext uri="{FF2B5EF4-FFF2-40B4-BE49-F238E27FC236}">
                <a16:creationId xmlns:a16="http://schemas.microsoft.com/office/drawing/2014/main" id="{2A10C40E-2F23-6FE4-8A7A-636FE6A26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1542" y="236153"/>
            <a:ext cx="3196719" cy="2874105"/>
          </a:xfrm>
          <a:prstGeom prst="rect">
            <a:avLst/>
          </a:prstGeom>
          <a:ln w="12700">
            <a:solidFill>
              <a:srgbClr val="F36F2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2F6ADBA-DFBF-8386-FBA0-798710D5CA67}"/>
              </a:ext>
            </a:extLst>
          </p:cNvPr>
          <p:cNvSpPr txBox="1"/>
          <p:nvPr/>
        </p:nvSpPr>
        <p:spPr>
          <a:xfrm>
            <a:off x="128878" y="3147545"/>
            <a:ext cx="555028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36F21"/>
                </a:solidFill>
                <a:latin typeface="+mj-lt"/>
              </a:rPr>
              <a:t>Emergence of High-performance computing driven by new applications e.g.: generative AI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36F21"/>
                </a:solidFill>
                <a:latin typeface="+mj-lt"/>
              </a:rPr>
              <a:t>ESG considerations for PUE optimisation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36F21"/>
                </a:solidFill>
                <a:latin typeface="+mj-lt"/>
              </a:rPr>
              <a:t>Cost considerations</a:t>
            </a:r>
          </a:p>
          <a:p>
            <a:endParaRPr lang="en-US" sz="2400" dirty="0">
              <a:solidFill>
                <a:srgbClr val="F36F21"/>
              </a:solidFill>
              <a:latin typeface="+mj-lt"/>
            </a:endParaRPr>
          </a:p>
          <a:p>
            <a:endParaRPr lang="en-ZA" sz="2400" dirty="0">
              <a:solidFill>
                <a:srgbClr val="F36F21"/>
              </a:solidFill>
              <a:latin typeface="+mj-lt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03CD2A5-6FDC-85BD-601C-5827E4F4C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7" y="6344436"/>
            <a:ext cx="1501485" cy="355419"/>
          </a:xfrm>
          <a:prstGeom prst="rect">
            <a:avLst/>
          </a:prstGeom>
        </p:spPr>
      </p:pic>
      <p:pic>
        <p:nvPicPr>
          <p:cNvPr id="8" name="Picture 7" descr="A building with a tower&#10;&#10;Description automatically generated">
            <a:extLst>
              <a:ext uri="{FF2B5EF4-FFF2-40B4-BE49-F238E27FC236}">
                <a16:creationId xmlns:a16="http://schemas.microsoft.com/office/drawing/2014/main" id="{0655881D-DD54-904E-D98C-5B9647848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88" y="3286611"/>
            <a:ext cx="4130285" cy="275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22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>
            <a:extLst>
              <a:ext uri="{FF2B5EF4-FFF2-40B4-BE49-F238E27FC236}">
                <a16:creationId xmlns:a16="http://schemas.microsoft.com/office/drawing/2014/main" id="{43426279-D7CE-5E19-A855-59B18CD6A174}"/>
              </a:ext>
            </a:extLst>
          </p:cNvPr>
          <p:cNvSpPr/>
          <p:nvPr/>
        </p:nvSpPr>
        <p:spPr>
          <a:xfrm>
            <a:off x="19051" y="817865"/>
            <a:ext cx="5271406" cy="559447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  <a:gd name="connsiteX0" fmla="*/ 4925434 w 4925434"/>
              <a:gd name="connsiteY0" fmla="*/ 310962 h 559447"/>
              <a:gd name="connsiteX1" fmla="*/ 4260102 w 4925434"/>
              <a:gd name="connsiteY1" fmla="*/ 307310 h 559447"/>
              <a:gd name="connsiteX2" fmla="*/ 4156246 w 4925434"/>
              <a:gd name="connsiteY2" fmla="*/ 559447 h 559447"/>
              <a:gd name="connsiteX3" fmla="*/ 4024193 w 4925434"/>
              <a:gd name="connsiteY3" fmla="*/ 0 h 559447"/>
              <a:gd name="connsiteX4" fmla="*/ 3938998 w 4925434"/>
              <a:gd name="connsiteY4" fmla="*/ 307310 h 559447"/>
              <a:gd name="connsiteX5" fmla="*/ 0 w 4925434"/>
              <a:gd name="connsiteY5" fmla="*/ 307310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4736352 w 4736352"/>
              <a:gd name="connsiteY0" fmla="*/ 307310 h 559447"/>
              <a:gd name="connsiteX1" fmla="*/ 4632496 w 4736352"/>
              <a:gd name="connsiteY1" fmla="*/ 559447 h 559447"/>
              <a:gd name="connsiteX2" fmla="*/ 4500443 w 4736352"/>
              <a:gd name="connsiteY2" fmla="*/ 0 h 559447"/>
              <a:gd name="connsiteX3" fmla="*/ 4415248 w 4736352"/>
              <a:gd name="connsiteY3" fmla="*/ 307310 h 559447"/>
              <a:gd name="connsiteX4" fmla="*/ 0 w 4736352"/>
              <a:gd name="connsiteY4" fmla="*/ 297785 h 55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6352" h="559447">
                <a:moveTo>
                  <a:pt x="4736352" y="307310"/>
                </a:moveTo>
                <a:lnTo>
                  <a:pt x="4632496" y="559447"/>
                </a:lnTo>
                <a:lnTo>
                  <a:pt x="4500443" y="0"/>
                </a:lnTo>
                <a:lnTo>
                  <a:pt x="4415248" y="307310"/>
                </a:lnTo>
                <a:lnTo>
                  <a:pt x="0" y="297785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8118D-7E89-8712-F8C8-8F27C43689BB}"/>
              </a:ext>
            </a:extLst>
          </p:cNvPr>
          <p:cNvSpPr txBox="1"/>
          <p:nvPr/>
        </p:nvSpPr>
        <p:spPr>
          <a:xfrm>
            <a:off x="270953" y="639110"/>
            <a:ext cx="5404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201E1E"/>
                </a:solidFill>
                <a:latin typeface="+mj-lt"/>
              </a:rPr>
              <a:t>Infrastructure implications</a:t>
            </a:r>
          </a:p>
        </p:txBody>
      </p:sp>
      <p:sp>
        <p:nvSpPr>
          <p:cNvPr id="5" name="Graphic 4">
            <a:extLst>
              <a:ext uri="{FF2B5EF4-FFF2-40B4-BE49-F238E27FC236}">
                <a16:creationId xmlns:a16="http://schemas.microsoft.com/office/drawing/2014/main" id="{88CE8D4A-C393-7C79-31E1-3F00A3E09C76}"/>
              </a:ext>
            </a:extLst>
          </p:cNvPr>
          <p:cNvSpPr/>
          <p:nvPr/>
        </p:nvSpPr>
        <p:spPr>
          <a:xfrm>
            <a:off x="0" y="5862488"/>
            <a:ext cx="12183483" cy="559446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3483" h="559446">
                <a:moveTo>
                  <a:pt x="12183484" y="310962"/>
                </a:moveTo>
                <a:lnTo>
                  <a:pt x="11518152" y="307310"/>
                </a:lnTo>
                <a:lnTo>
                  <a:pt x="11414296" y="559447"/>
                </a:lnTo>
                <a:lnTo>
                  <a:pt x="11282243" y="0"/>
                </a:lnTo>
                <a:lnTo>
                  <a:pt x="11197048" y="307310"/>
                </a:lnTo>
                <a:lnTo>
                  <a:pt x="0" y="307310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F9897C01-39B4-CECF-856A-FC590A1FA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7" y="6344436"/>
            <a:ext cx="1501485" cy="3554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961F63-3224-3915-FE1C-72466FB10E1D}"/>
              </a:ext>
            </a:extLst>
          </p:cNvPr>
          <p:cNvSpPr txBox="1"/>
          <p:nvPr/>
        </p:nvSpPr>
        <p:spPr>
          <a:xfrm>
            <a:off x="6264965" y="2558894"/>
            <a:ext cx="591851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36F21"/>
                </a:solidFill>
                <a:latin typeface="+mj-lt"/>
              </a:rPr>
              <a:t>Increase in server CPU power </a:t>
            </a:r>
          </a:p>
          <a:p>
            <a:r>
              <a:rPr lang="en-US" sz="2400" dirty="0">
                <a:solidFill>
                  <a:srgbClr val="F36F21"/>
                </a:solidFill>
                <a:latin typeface="+mj-lt"/>
              </a:rPr>
              <a:t>     (from 100W to 400W and above)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36F21"/>
                </a:solidFill>
                <a:latin typeface="+mj-lt"/>
              </a:rPr>
              <a:t>Increased Power density per rack</a:t>
            </a:r>
          </a:p>
          <a:p>
            <a:r>
              <a:rPr lang="en-US" sz="2400" dirty="0">
                <a:solidFill>
                  <a:srgbClr val="F36F21"/>
                </a:solidFill>
                <a:latin typeface="+mj-lt"/>
              </a:rPr>
              <a:t>     (our 15KW/rack insufficient in future)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36F21"/>
                </a:solidFill>
                <a:latin typeface="+mj-lt"/>
              </a:rPr>
              <a:t>Enhanced cooling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36F21"/>
              </a:solidFill>
              <a:latin typeface="+mj-lt"/>
            </a:endParaRPr>
          </a:p>
          <a:p>
            <a:endParaRPr lang="en-US" sz="2400" dirty="0">
              <a:solidFill>
                <a:srgbClr val="F36F21"/>
              </a:solidFill>
              <a:latin typeface="+mj-lt"/>
            </a:endParaRPr>
          </a:p>
          <a:p>
            <a:endParaRPr lang="en-ZA" sz="2400" dirty="0">
              <a:solidFill>
                <a:srgbClr val="F36F21"/>
              </a:solidFill>
              <a:latin typeface="+mj-lt"/>
            </a:endParaRPr>
          </a:p>
        </p:txBody>
      </p:sp>
      <p:pic>
        <p:nvPicPr>
          <p:cNvPr id="8" name="Picture 7" descr="A hallway with white cabinets&#10;&#10;Description automatically generated">
            <a:extLst>
              <a:ext uri="{FF2B5EF4-FFF2-40B4-BE49-F238E27FC236}">
                <a16:creationId xmlns:a16="http://schemas.microsoft.com/office/drawing/2014/main" id="{556963E7-E44C-D11E-BD7C-9062B6CD1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53" y="1700825"/>
            <a:ext cx="5825047" cy="38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60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>
            <a:extLst>
              <a:ext uri="{FF2B5EF4-FFF2-40B4-BE49-F238E27FC236}">
                <a16:creationId xmlns:a16="http://schemas.microsoft.com/office/drawing/2014/main" id="{43426279-D7CE-5E19-A855-59B18CD6A174}"/>
              </a:ext>
            </a:extLst>
          </p:cNvPr>
          <p:cNvSpPr/>
          <p:nvPr/>
        </p:nvSpPr>
        <p:spPr>
          <a:xfrm>
            <a:off x="19051" y="817865"/>
            <a:ext cx="4736352" cy="559447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  <a:gd name="connsiteX0" fmla="*/ 4925434 w 4925434"/>
              <a:gd name="connsiteY0" fmla="*/ 310962 h 559447"/>
              <a:gd name="connsiteX1" fmla="*/ 4260102 w 4925434"/>
              <a:gd name="connsiteY1" fmla="*/ 307310 h 559447"/>
              <a:gd name="connsiteX2" fmla="*/ 4156246 w 4925434"/>
              <a:gd name="connsiteY2" fmla="*/ 559447 h 559447"/>
              <a:gd name="connsiteX3" fmla="*/ 4024193 w 4925434"/>
              <a:gd name="connsiteY3" fmla="*/ 0 h 559447"/>
              <a:gd name="connsiteX4" fmla="*/ 3938998 w 4925434"/>
              <a:gd name="connsiteY4" fmla="*/ 307310 h 559447"/>
              <a:gd name="connsiteX5" fmla="*/ 0 w 4925434"/>
              <a:gd name="connsiteY5" fmla="*/ 307310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4736352 w 4736352"/>
              <a:gd name="connsiteY0" fmla="*/ 307310 h 559447"/>
              <a:gd name="connsiteX1" fmla="*/ 4632496 w 4736352"/>
              <a:gd name="connsiteY1" fmla="*/ 559447 h 559447"/>
              <a:gd name="connsiteX2" fmla="*/ 4500443 w 4736352"/>
              <a:gd name="connsiteY2" fmla="*/ 0 h 559447"/>
              <a:gd name="connsiteX3" fmla="*/ 4415248 w 4736352"/>
              <a:gd name="connsiteY3" fmla="*/ 307310 h 559447"/>
              <a:gd name="connsiteX4" fmla="*/ 0 w 4736352"/>
              <a:gd name="connsiteY4" fmla="*/ 297785 h 55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6352" h="559447">
                <a:moveTo>
                  <a:pt x="4736352" y="307310"/>
                </a:moveTo>
                <a:lnTo>
                  <a:pt x="4632496" y="559447"/>
                </a:lnTo>
                <a:lnTo>
                  <a:pt x="4500443" y="0"/>
                </a:lnTo>
                <a:lnTo>
                  <a:pt x="4415248" y="307310"/>
                </a:lnTo>
                <a:lnTo>
                  <a:pt x="0" y="297785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8118D-7E89-8712-F8C8-8F27C43689BB}"/>
              </a:ext>
            </a:extLst>
          </p:cNvPr>
          <p:cNvSpPr txBox="1"/>
          <p:nvPr/>
        </p:nvSpPr>
        <p:spPr>
          <a:xfrm>
            <a:off x="428625" y="512813"/>
            <a:ext cx="507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201E1E"/>
                </a:solidFill>
                <a:latin typeface="+mj-lt"/>
              </a:rPr>
              <a:t>Other considerations</a:t>
            </a:r>
          </a:p>
        </p:txBody>
      </p:sp>
      <p:sp>
        <p:nvSpPr>
          <p:cNvPr id="5" name="Graphic 4">
            <a:extLst>
              <a:ext uri="{FF2B5EF4-FFF2-40B4-BE49-F238E27FC236}">
                <a16:creationId xmlns:a16="http://schemas.microsoft.com/office/drawing/2014/main" id="{88CE8D4A-C393-7C79-31E1-3F00A3E09C76}"/>
              </a:ext>
            </a:extLst>
          </p:cNvPr>
          <p:cNvSpPr/>
          <p:nvPr/>
        </p:nvSpPr>
        <p:spPr>
          <a:xfrm>
            <a:off x="0" y="5862488"/>
            <a:ext cx="12183483" cy="559446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3483" h="559446">
                <a:moveTo>
                  <a:pt x="12183484" y="310962"/>
                </a:moveTo>
                <a:lnTo>
                  <a:pt x="11518152" y="307310"/>
                </a:lnTo>
                <a:lnTo>
                  <a:pt x="11414296" y="559447"/>
                </a:lnTo>
                <a:lnTo>
                  <a:pt x="11282243" y="0"/>
                </a:lnTo>
                <a:lnTo>
                  <a:pt x="11197048" y="307310"/>
                </a:lnTo>
                <a:lnTo>
                  <a:pt x="0" y="307310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5460D9E-109D-D9EF-C7FE-1F7BA5420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7" y="6344436"/>
            <a:ext cx="1501485" cy="3554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258DC-EA6D-FE4B-149C-857B4AE283DC}"/>
              </a:ext>
            </a:extLst>
          </p:cNvPr>
          <p:cNvSpPr txBox="1"/>
          <p:nvPr/>
        </p:nvSpPr>
        <p:spPr>
          <a:xfrm>
            <a:off x="4823971" y="3150578"/>
            <a:ext cx="55502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36F21"/>
                </a:solidFill>
                <a:latin typeface="+mj-lt"/>
              </a:rPr>
              <a:t>Improve efficiencies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36F21"/>
                </a:solidFill>
                <a:latin typeface="+mj-lt"/>
              </a:rPr>
              <a:t>Conform to Data Centre standards</a:t>
            </a:r>
          </a:p>
          <a:p>
            <a:r>
              <a:rPr lang="en-US" sz="2400" dirty="0">
                <a:solidFill>
                  <a:srgbClr val="F36F21"/>
                </a:solidFill>
                <a:latin typeface="+mj-lt"/>
              </a:rPr>
              <a:t>     (Tier certifications)</a:t>
            </a:r>
          </a:p>
          <a:p>
            <a:endParaRPr lang="en-US" sz="2400" dirty="0">
              <a:solidFill>
                <a:srgbClr val="F36F21"/>
              </a:solidFill>
              <a:latin typeface="+mj-lt"/>
            </a:endParaRPr>
          </a:p>
          <a:p>
            <a:endParaRPr lang="en-ZA" sz="2400" dirty="0">
              <a:solidFill>
                <a:srgbClr val="F36F21"/>
              </a:solidFill>
              <a:latin typeface="+mj-lt"/>
            </a:endParaRPr>
          </a:p>
        </p:txBody>
      </p:sp>
      <p:pic>
        <p:nvPicPr>
          <p:cNvPr id="9" name="Picture 8" descr="A large grey building with blue pipes&#10;&#10;Description automatically generated">
            <a:extLst>
              <a:ext uri="{FF2B5EF4-FFF2-40B4-BE49-F238E27FC236}">
                <a16:creationId xmlns:a16="http://schemas.microsoft.com/office/drawing/2014/main" id="{C5745536-8FFD-C5A8-2DF6-BD832C53D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11" y="1516650"/>
            <a:ext cx="2824333" cy="42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2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>
            <a:extLst>
              <a:ext uri="{FF2B5EF4-FFF2-40B4-BE49-F238E27FC236}">
                <a16:creationId xmlns:a16="http://schemas.microsoft.com/office/drawing/2014/main" id="{43426279-D7CE-5E19-A855-59B18CD6A174}"/>
              </a:ext>
            </a:extLst>
          </p:cNvPr>
          <p:cNvSpPr/>
          <p:nvPr/>
        </p:nvSpPr>
        <p:spPr>
          <a:xfrm>
            <a:off x="0" y="399118"/>
            <a:ext cx="5924549" cy="559447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  <a:gd name="connsiteX0" fmla="*/ 4925434 w 4925434"/>
              <a:gd name="connsiteY0" fmla="*/ 310962 h 559447"/>
              <a:gd name="connsiteX1" fmla="*/ 4260102 w 4925434"/>
              <a:gd name="connsiteY1" fmla="*/ 307310 h 559447"/>
              <a:gd name="connsiteX2" fmla="*/ 4156246 w 4925434"/>
              <a:gd name="connsiteY2" fmla="*/ 559447 h 559447"/>
              <a:gd name="connsiteX3" fmla="*/ 4024193 w 4925434"/>
              <a:gd name="connsiteY3" fmla="*/ 0 h 559447"/>
              <a:gd name="connsiteX4" fmla="*/ 3938998 w 4925434"/>
              <a:gd name="connsiteY4" fmla="*/ 307310 h 559447"/>
              <a:gd name="connsiteX5" fmla="*/ 0 w 4925434"/>
              <a:gd name="connsiteY5" fmla="*/ 307310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4736352 w 4736352"/>
              <a:gd name="connsiteY0" fmla="*/ 307310 h 559447"/>
              <a:gd name="connsiteX1" fmla="*/ 4632496 w 4736352"/>
              <a:gd name="connsiteY1" fmla="*/ 559447 h 559447"/>
              <a:gd name="connsiteX2" fmla="*/ 4500443 w 4736352"/>
              <a:gd name="connsiteY2" fmla="*/ 0 h 559447"/>
              <a:gd name="connsiteX3" fmla="*/ 4415248 w 4736352"/>
              <a:gd name="connsiteY3" fmla="*/ 307310 h 559447"/>
              <a:gd name="connsiteX4" fmla="*/ 0 w 4736352"/>
              <a:gd name="connsiteY4" fmla="*/ 297785 h 55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6352" h="559447">
                <a:moveTo>
                  <a:pt x="4736352" y="307310"/>
                </a:moveTo>
                <a:lnTo>
                  <a:pt x="4632496" y="559447"/>
                </a:lnTo>
                <a:lnTo>
                  <a:pt x="4500443" y="0"/>
                </a:lnTo>
                <a:lnTo>
                  <a:pt x="4415248" y="307310"/>
                </a:lnTo>
                <a:lnTo>
                  <a:pt x="0" y="297785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8118D-7E89-8712-F8C8-8F27C43689BB}"/>
              </a:ext>
            </a:extLst>
          </p:cNvPr>
          <p:cNvSpPr txBox="1"/>
          <p:nvPr/>
        </p:nvSpPr>
        <p:spPr>
          <a:xfrm>
            <a:off x="137880" y="132816"/>
            <a:ext cx="507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201E1E"/>
                </a:solidFill>
                <a:latin typeface="+mj-lt"/>
              </a:rPr>
              <a:t>Forms of cooling technologies</a:t>
            </a:r>
          </a:p>
        </p:txBody>
      </p:sp>
      <p:sp>
        <p:nvSpPr>
          <p:cNvPr id="5" name="Graphic 4">
            <a:extLst>
              <a:ext uri="{FF2B5EF4-FFF2-40B4-BE49-F238E27FC236}">
                <a16:creationId xmlns:a16="http://schemas.microsoft.com/office/drawing/2014/main" id="{88CE8D4A-C393-7C79-31E1-3F00A3E09C76}"/>
              </a:ext>
            </a:extLst>
          </p:cNvPr>
          <p:cNvSpPr/>
          <p:nvPr/>
        </p:nvSpPr>
        <p:spPr>
          <a:xfrm>
            <a:off x="0" y="5862488"/>
            <a:ext cx="12183483" cy="559446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3483" h="559446">
                <a:moveTo>
                  <a:pt x="12183484" y="310962"/>
                </a:moveTo>
                <a:lnTo>
                  <a:pt x="11518152" y="307310"/>
                </a:lnTo>
                <a:lnTo>
                  <a:pt x="11414296" y="559447"/>
                </a:lnTo>
                <a:lnTo>
                  <a:pt x="11282243" y="0"/>
                </a:lnTo>
                <a:lnTo>
                  <a:pt x="11197048" y="307310"/>
                </a:lnTo>
                <a:lnTo>
                  <a:pt x="0" y="307310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5460D9E-109D-D9EF-C7FE-1F7BA5420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7" y="6344436"/>
            <a:ext cx="1501485" cy="3554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258DC-EA6D-FE4B-149C-857B4AE283DC}"/>
              </a:ext>
            </a:extLst>
          </p:cNvPr>
          <p:cNvSpPr txBox="1"/>
          <p:nvPr/>
        </p:nvSpPr>
        <p:spPr>
          <a:xfrm>
            <a:off x="7002867" y="1736782"/>
            <a:ext cx="555028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36F21"/>
                </a:solidFill>
                <a:latin typeface="+mj-lt"/>
              </a:rPr>
              <a:t>Air cooling </a:t>
            </a:r>
          </a:p>
          <a:p>
            <a:r>
              <a:rPr lang="en-US" sz="2400" dirty="0">
                <a:solidFill>
                  <a:srgbClr val="F36F21"/>
                </a:solidFill>
                <a:latin typeface="+mj-lt"/>
              </a:rPr>
              <a:t>     (DPA Cold aisle containment)</a:t>
            </a:r>
          </a:p>
          <a:p>
            <a:endParaRPr lang="en-US" sz="2400" dirty="0">
              <a:solidFill>
                <a:srgbClr val="F36F2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36F21"/>
                </a:solidFill>
                <a:latin typeface="+mj-lt"/>
              </a:rPr>
              <a:t>Liquid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36F21"/>
              </a:solidFill>
              <a:latin typeface="+mj-lt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36F21"/>
                </a:solidFill>
                <a:latin typeface="+mj-lt"/>
              </a:rPr>
              <a:t>Back of Rack heat exchanger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36F21"/>
                </a:solidFill>
                <a:latin typeface="+mj-lt"/>
              </a:rPr>
              <a:t>Water cooled to chip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F36F21"/>
                </a:solidFill>
                <a:latin typeface="+mj-lt"/>
              </a:rPr>
              <a:t>Immersion cooling</a:t>
            </a:r>
          </a:p>
          <a:p>
            <a:endParaRPr lang="en-US" sz="2400" dirty="0">
              <a:solidFill>
                <a:srgbClr val="F36F21"/>
              </a:solidFill>
              <a:latin typeface="+mj-lt"/>
            </a:endParaRPr>
          </a:p>
          <a:p>
            <a:endParaRPr lang="en-ZA" sz="2400" dirty="0">
              <a:solidFill>
                <a:srgbClr val="F36F21"/>
              </a:solidFill>
              <a:latin typeface="+mj-lt"/>
            </a:endParaRPr>
          </a:p>
        </p:txBody>
      </p:sp>
      <p:pic>
        <p:nvPicPr>
          <p:cNvPr id="2050" name="Picture 2" descr="Is Liquid Cooling the Way of the Future?">
            <a:extLst>
              <a:ext uri="{FF2B5EF4-FFF2-40B4-BE49-F238E27FC236}">
                <a16:creationId xmlns:a16="http://schemas.microsoft.com/office/drawing/2014/main" id="{3EA145DE-515C-838F-3712-07892D1C6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404" y="3975955"/>
            <a:ext cx="2829800" cy="188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ve Reasons Data Center Liquid Cooling Is on the Rise | Data Center  Knowledge | News and analysis for the data center industry">
            <a:extLst>
              <a:ext uri="{FF2B5EF4-FFF2-40B4-BE49-F238E27FC236}">
                <a16:creationId xmlns:a16="http://schemas.microsoft.com/office/drawing/2014/main" id="{1F23640E-7B99-5375-5455-5B8F3BD3F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975955"/>
            <a:ext cx="2749116" cy="188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tulz: CyberRack Active Rear Door | Server Rack Cooling">
            <a:extLst>
              <a:ext uri="{FF2B5EF4-FFF2-40B4-BE49-F238E27FC236}">
                <a16:creationId xmlns:a16="http://schemas.microsoft.com/office/drawing/2014/main" id="{89A942C5-5B5B-C27B-A274-67E014AF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98" y="1105933"/>
            <a:ext cx="3931916" cy="276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90C5BA-5612-9F76-C64D-95A23812CF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78" t="34360" r="22642" b="20768"/>
          <a:stretch/>
        </p:blipFill>
        <p:spPr>
          <a:xfrm>
            <a:off x="428625" y="1558075"/>
            <a:ext cx="4089951" cy="2071533"/>
          </a:xfrm>
          <a:prstGeom prst="rect">
            <a:avLst/>
          </a:prstGeom>
          <a:ln w="12700">
            <a:solidFill>
              <a:srgbClr val="F36F21"/>
            </a:solidFill>
          </a:ln>
        </p:spPr>
      </p:pic>
    </p:spTree>
    <p:extLst>
      <p:ext uri="{BB962C8B-B14F-4D97-AF65-F5344CB8AC3E}">
        <p14:creationId xmlns:p14="http://schemas.microsoft.com/office/powerpoint/2010/main" val="1959767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>
            <a:extLst>
              <a:ext uri="{FF2B5EF4-FFF2-40B4-BE49-F238E27FC236}">
                <a16:creationId xmlns:a16="http://schemas.microsoft.com/office/drawing/2014/main" id="{43426279-D7CE-5E19-A855-59B18CD6A174}"/>
              </a:ext>
            </a:extLst>
          </p:cNvPr>
          <p:cNvSpPr/>
          <p:nvPr/>
        </p:nvSpPr>
        <p:spPr>
          <a:xfrm>
            <a:off x="19050" y="817865"/>
            <a:ext cx="6206937" cy="559447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  <a:gd name="connsiteX0" fmla="*/ 4925434 w 4925434"/>
              <a:gd name="connsiteY0" fmla="*/ 310962 h 559447"/>
              <a:gd name="connsiteX1" fmla="*/ 4260102 w 4925434"/>
              <a:gd name="connsiteY1" fmla="*/ 307310 h 559447"/>
              <a:gd name="connsiteX2" fmla="*/ 4156246 w 4925434"/>
              <a:gd name="connsiteY2" fmla="*/ 559447 h 559447"/>
              <a:gd name="connsiteX3" fmla="*/ 4024193 w 4925434"/>
              <a:gd name="connsiteY3" fmla="*/ 0 h 559447"/>
              <a:gd name="connsiteX4" fmla="*/ 3938998 w 4925434"/>
              <a:gd name="connsiteY4" fmla="*/ 307310 h 559447"/>
              <a:gd name="connsiteX5" fmla="*/ 0 w 4925434"/>
              <a:gd name="connsiteY5" fmla="*/ 307310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4736352 w 4736352"/>
              <a:gd name="connsiteY0" fmla="*/ 307310 h 559447"/>
              <a:gd name="connsiteX1" fmla="*/ 4632496 w 4736352"/>
              <a:gd name="connsiteY1" fmla="*/ 559447 h 559447"/>
              <a:gd name="connsiteX2" fmla="*/ 4500443 w 4736352"/>
              <a:gd name="connsiteY2" fmla="*/ 0 h 559447"/>
              <a:gd name="connsiteX3" fmla="*/ 4415248 w 4736352"/>
              <a:gd name="connsiteY3" fmla="*/ 307310 h 559447"/>
              <a:gd name="connsiteX4" fmla="*/ 0 w 4736352"/>
              <a:gd name="connsiteY4" fmla="*/ 297785 h 55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6352" h="559447">
                <a:moveTo>
                  <a:pt x="4736352" y="307310"/>
                </a:moveTo>
                <a:lnTo>
                  <a:pt x="4632496" y="559447"/>
                </a:lnTo>
                <a:lnTo>
                  <a:pt x="4500443" y="0"/>
                </a:lnTo>
                <a:lnTo>
                  <a:pt x="4415248" y="307310"/>
                </a:lnTo>
                <a:lnTo>
                  <a:pt x="0" y="297785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8118D-7E89-8712-F8C8-8F27C43689BB}"/>
              </a:ext>
            </a:extLst>
          </p:cNvPr>
          <p:cNvSpPr txBox="1"/>
          <p:nvPr/>
        </p:nvSpPr>
        <p:spPr>
          <a:xfrm>
            <a:off x="156540" y="587032"/>
            <a:ext cx="6206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201E1E"/>
                </a:solidFill>
                <a:latin typeface="+mj-lt"/>
              </a:rPr>
              <a:t>Hi Performance cooling methods</a:t>
            </a:r>
          </a:p>
        </p:txBody>
      </p:sp>
      <p:sp>
        <p:nvSpPr>
          <p:cNvPr id="5" name="Graphic 4">
            <a:extLst>
              <a:ext uri="{FF2B5EF4-FFF2-40B4-BE49-F238E27FC236}">
                <a16:creationId xmlns:a16="http://schemas.microsoft.com/office/drawing/2014/main" id="{88CE8D4A-C393-7C79-31E1-3F00A3E09C76}"/>
              </a:ext>
            </a:extLst>
          </p:cNvPr>
          <p:cNvSpPr/>
          <p:nvPr/>
        </p:nvSpPr>
        <p:spPr>
          <a:xfrm>
            <a:off x="0" y="5862488"/>
            <a:ext cx="12183483" cy="559446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3483" h="559446">
                <a:moveTo>
                  <a:pt x="12183484" y="310962"/>
                </a:moveTo>
                <a:lnTo>
                  <a:pt x="11518152" y="307310"/>
                </a:lnTo>
                <a:lnTo>
                  <a:pt x="11414296" y="559447"/>
                </a:lnTo>
                <a:lnTo>
                  <a:pt x="11282243" y="0"/>
                </a:lnTo>
                <a:lnTo>
                  <a:pt x="11197048" y="307310"/>
                </a:lnTo>
                <a:lnTo>
                  <a:pt x="0" y="307310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5460D9E-109D-D9EF-C7FE-1F7BA5420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7" y="6344436"/>
            <a:ext cx="1501485" cy="3554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5A544F-5D3F-0F17-D8A7-5B5CA8A388E2}"/>
              </a:ext>
            </a:extLst>
          </p:cNvPr>
          <p:cNvSpPr txBox="1"/>
          <p:nvPr/>
        </p:nvSpPr>
        <p:spPr>
          <a:xfrm>
            <a:off x="7657542" y="4825335"/>
            <a:ext cx="5081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rgbClr val="F36F21"/>
                </a:solidFill>
              </a:rPr>
              <a:t>Liquid cooling direct to chip</a:t>
            </a:r>
          </a:p>
          <a:p>
            <a:endParaRPr lang="en-ZA" sz="2400" dirty="0"/>
          </a:p>
        </p:txBody>
      </p:sp>
      <p:pic>
        <p:nvPicPr>
          <p:cNvPr id="1026" name="Picture 2" descr="CoolIT Systems Launches New High-Density Server Solution with Gigabyte">
            <a:extLst>
              <a:ext uri="{FF2B5EF4-FFF2-40B4-BE49-F238E27FC236}">
                <a16:creationId xmlns:a16="http://schemas.microsoft.com/office/drawing/2014/main" id="{318A527D-4E13-61DB-5434-C2C0F71A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555311"/>
            <a:ext cx="3130582" cy="17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C Direct Liquid Cooling Technologies">
            <a:extLst>
              <a:ext uri="{FF2B5EF4-FFF2-40B4-BE49-F238E27FC236}">
                <a16:creationId xmlns:a16="http://schemas.microsoft.com/office/drawing/2014/main" id="{23A1E59B-D973-CBBD-55A3-FCA16D9D3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542" y="1589307"/>
            <a:ext cx="2409011" cy="17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quid Cooled Servers &amp; Water Cooled Rack Servers | Supermicro">
            <a:extLst>
              <a:ext uri="{FF2B5EF4-FFF2-40B4-BE49-F238E27FC236}">
                <a16:creationId xmlns:a16="http://schemas.microsoft.com/office/drawing/2014/main" id="{D8472C81-F4EB-1907-A74E-59C3EAD2C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889" y="3543992"/>
            <a:ext cx="2577588" cy="19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042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>
            <a:extLst>
              <a:ext uri="{FF2B5EF4-FFF2-40B4-BE49-F238E27FC236}">
                <a16:creationId xmlns:a16="http://schemas.microsoft.com/office/drawing/2014/main" id="{43426279-D7CE-5E19-A855-59B18CD6A174}"/>
              </a:ext>
            </a:extLst>
          </p:cNvPr>
          <p:cNvSpPr/>
          <p:nvPr/>
        </p:nvSpPr>
        <p:spPr>
          <a:xfrm>
            <a:off x="19050" y="817865"/>
            <a:ext cx="5430027" cy="559447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  <a:gd name="connsiteX0" fmla="*/ 4925434 w 4925434"/>
              <a:gd name="connsiteY0" fmla="*/ 310962 h 559447"/>
              <a:gd name="connsiteX1" fmla="*/ 4260102 w 4925434"/>
              <a:gd name="connsiteY1" fmla="*/ 307310 h 559447"/>
              <a:gd name="connsiteX2" fmla="*/ 4156246 w 4925434"/>
              <a:gd name="connsiteY2" fmla="*/ 559447 h 559447"/>
              <a:gd name="connsiteX3" fmla="*/ 4024193 w 4925434"/>
              <a:gd name="connsiteY3" fmla="*/ 0 h 559447"/>
              <a:gd name="connsiteX4" fmla="*/ 3938998 w 4925434"/>
              <a:gd name="connsiteY4" fmla="*/ 307310 h 559447"/>
              <a:gd name="connsiteX5" fmla="*/ 0 w 4925434"/>
              <a:gd name="connsiteY5" fmla="*/ 307310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4736352 w 4736352"/>
              <a:gd name="connsiteY0" fmla="*/ 307310 h 559447"/>
              <a:gd name="connsiteX1" fmla="*/ 4632496 w 4736352"/>
              <a:gd name="connsiteY1" fmla="*/ 559447 h 559447"/>
              <a:gd name="connsiteX2" fmla="*/ 4500443 w 4736352"/>
              <a:gd name="connsiteY2" fmla="*/ 0 h 559447"/>
              <a:gd name="connsiteX3" fmla="*/ 4415248 w 4736352"/>
              <a:gd name="connsiteY3" fmla="*/ 307310 h 559447"/>
              <a:gd name="connsiteX4" fmla="*/ 0 w 4736352"/>
              <a:gd name="connsiteY4" fmla="*/ 297785 h 55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6352" h="559447">
                <a:moveTo>
                  <a:pt x="4736352" y="307310"/>
                </a:moveTo>
                <a:lnTo>
                  <a:pt x="4632496" y="559447"/>
                </a:lnTo>
                <a:lnTo>
                  <a:pt x="4500443" y="0"/>
                </a:lnTo>
                <a:lnTo>
                  <a:pt x="4415248" y="307310"/>
                </a:lnTo>
                <a:lnTo>
                  <a:pt x="0" y="297785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8118D-7E89-8712-F8C8-8F27C43689BB}"/>
              </a:ext>
            </a:extLst>
          </p:cNvPr>
          <p:cNvSpPr txBox="1"/>
          <p:nvPr/>
        </p:nvSpPr>
        <p:spPr>
          <a:xfrm>
            <a:off x="156541" y="587032"/>
            <a:ext cx="507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201E1E"/>
                </a:solidFill>
                <a:latin typeface="+mj-lt"/>
              </a:rPr>
              <a:t>Immersion cooling</a:t>
            </a:r>
          </a:p>
        </p:txBody>
      </p:sp>
      <p:sp>
        <p:nvSpPr>
          <p:cNvPr id="5" name="Graphic 4">
            <a:extLst>
              <a:ext uri="{FF2B5EF4-FFF2-40B4-BE49-F238E27FC236}">
                <a16:creationId xmlns:a16="http://schemas.microsoft.com/office/drawing/2014/main" id="{88CE8D4A-C393-7C79-31E1-3F00A3E09C76}"/>
              </a:ext>
            </a:extLst>
          </p:cNvPr>
          <p:cNvSpPr/>
          <p:nvPr/>
        </p:nvSpPr>
        <p:spPr>
          <a:xfrm>
            <a:off x="0" y="5862488"/>
            <a:ext cx="12183483" cy="559446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3483" h="559446">
                <a:moveTo>
                  <a:pt x="12183484" y="310962"/>
                </a:moveTo>
                <a:lnTo>
                  <a:pt x="11518152" y="307310"/>
                </a:lnTo>
                <a:lnTo>
                  <a:pt x="11414296" y="559447"/>
                </a:lnTo>
                <a:lnTo>
                  <a:pt x="11282243" y="0"/>
                </a:lnTo>
                <a:lnTo>
                  <a:pt x="11197048" y="307310"/>
                </a:lnTo>
                <a:lnTo>
                  <a:pt x="0" y="307310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5460D9E-109D-D9EF-C7FE-1F7BA5420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7" y="6344436"/>
            <a:ext cx="1501485" cy="3554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5A544F-5D3F-0F17-D8A7-5B5CA8A388E2}"/>
              </a:ext>
            </a:extLst>
          </p:cNvPr>
          <p:cNvSpPr txBox="1"/>
          <p:nvPr/>
        </p:nvSpPr>
        <p:spPr>
          <a:xfrm>
            <a:off x="5924939" y="3013501"/>
            <a:ext cx="6083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rgbClr val="F36F21"/>
                </a:solidFill>
              </a:rPr>
              <a:t>Single phase – coolant circulates in open tank</a:t>
            </a:r>
          </a:p>
          <a:p>
            <a:endParaRPr lang="en-ZA" sz="2400" dirty="0"/>
          </a:p>
        </p:txBody>
      </p:sp>
      <p:pic>
        <p:nvPicPr>
          <p:cNvPr id="3074" name="Picture 2" descr="Cooling Systems: Single-Phase VS 2-Phase | Engineered Fluids">
            <a:extLst>
              <a:ext uri="{FF2B5EF4-FFF2-40B4-BE49-F238E27FC236}">
                <a16:creationId xmlns:a16="http://schemas.microsoft.com/office/drawing/2014/main" id="{FB98058D-D136-8997-635B-A09114DD8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64" y="1608145"/>
            <a:ext cx="5128727" cy="384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5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>
            <a:extLst>
              <a:ext uri="{FF2B5EF4-FFF2-40B4-BE49-F238E27FC236}">
                <a16:creationId xmlns:a16="http://schemas.microsoft.com/office/drawing/2014/main" id="{43426279-D7CE-5E19-A855-59B18CD6A174}"/>
              </a:ext>
            </a:extLst>
          </p:cNvPr>
          <p:cNvSpPr/>
          <p:nvPr/>
        </p:nvSpPr>
        <p:spPr>
          <a:xfrm>
            <a:off x="19050" y="817865"/>
            <a:ext cx="7389456" cy="559447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  <a:gd name="connsiteX0" fmla="*/ 4925434 w 4925434"/>
              <a:gd name="connsiteY0" fmla="*/ 310962 h 559447"/>
              <a:gd name="connsiteX1" fmla="*/ 4260102 w 4925434"/>
              <a:gd name="connsiteY1" fmla="*/ 307310 h 559447"/>
              <a:gd name="connsiteX2" fmla="*/ 4156246 w 4925434"/>
              <a:gd name="connsiteY2" fmla="*/ 559447 h 559447"/>
              <a:gd name="connsiteX3" fmla="*/ 4024193 w 4925434"/>
              <a:gd name="connsiteY3" fmla="*/ 0 h 559447"/>
              <a:gd name="connsiteX4" fmla="*/ 3938998 w 4925434"/>
              <a:gd name="connsiteY4" fmla="*/ 307310 h 559447"/>
              <a:gd name="connsiteX5" fmla="*/ 0 w 4925434"/>
              <a:gd name="connsiteY5" fmla="*/ 307310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5401684 w 5401684"/>
              <a:gd name="connsiteY0" fmla="*/ 310962 h 559447"/>
              <a:gd name="connsiteX1" fmla="*/ 4736352 w 5401684"/>
              <a:gd name="connsiteY1" fmla="*/ 307310 h 559447"/>
              <a:gd name="connsiteX2" fmla="*/ 4632496 w 5401684"/>
              <a:gd name="connsiteY2" fmla="*/ 559447 h 559447"/>
              <a:gd name="connsiteX3" fmla="*/ 4500443 w 5401684"/>
              <a:gd name="connsiteY3" fmla="*/ 0 h 559447"/>
              <a:gd name="connsiteX4" fmla="*/ 4415248 w 5401684"/>
              <a:gd name="connsiteY4" fmla="*/ 307310 h 559447"/>
              <a:gd name="connsiteX5" fmla="*/ 0 w 5401684"/>
              <a:gd name="connsiteY5" fmla="*/ 297785 h 559447"/>
              <a:gd name="connsiteX0" fmla="*/ 4736352 w 4736352"/>
              <a:gd name="connsiteY0" fmla="*/ 307310 h 559447"/>
              <a:gd name="connsiteX1" fmla="*/ 4632496 w 4736352"/>
              <a:gd name="connsiteY1" fmla="*/ 559447 h 559447"/>
              <a:gd name="connsiteX2" fmla="*/ 4500443 w 4736352"/>
              <a:gd name="connsiteY2" fmla="*/ 0 h 559447"/>
              <a:gd name="connsiteX3" fmla="*/ 4415248 w 4736352"/>
              <a:gd name="connsiteY3" fmla="*/ 307310 h 559447"/>
              <a:gd name="connsiteX4" fmla="*/ 0 w 4736352"/>
              <a:gd name="connsiteY4" fmla="*/ 297785 h 55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6352" h="559447">
                <a:moveTo>
                  <a:pt x="4736352" y="307310"/>
                </a:moveTo>
                <a:lnTo>
                  <a:pt x="4632496" y="559447"/>
                </a:lnTo>
                <a:lnTo>
                  <a:pt x="4500443" y="0"/>
                </a:lnTo>
                <a:lnTo>
                  <a:pt x="4415248" y="307310"/>
                </a:lnTo>
                <a:lnTo>
                  <a:pt x="0" y="297785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8118D-7E89-8712-F8C8-8F27C43689BB}"/>
              </a:ext>
            </a:extLst>
          </p:cNvPr>
          <p:cNvSpPr txBox="1"/>
          <p:nvPr/>
        </p:nvSpPr>
        <p:spPr>
          <a:xfrm>
            <a:off x="660394" y="587033"/>
            <a:ext cx="650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201E1E"/>
                </a:solidFill>
                <a:latin typeface="+mj-lt"/>
              </a:rPr>
              <a:t>Single phase immersion cooled tank</a:t>
            </a:r>
          </a:p>
        </p:txBody>
      </p:sp>
      <p:sp>
        <p:nvSpPr>
          <p:cNvPr id="5" name="Graphic 4">
            <a:extLst>
              <a:ext uri="{FF2B5EF4-FFF2-40B4-BE49-F238E27FC236}">
                <a16:creationId xmlns:a16="http://schemas.microsoft.com/office/drawing/2014/main" id="{88CE8D4A-C393-7C79-31E1-3F00A3E09C76}"/>
              </a:ext>
            </a:extLst>
          </p:cNvPr>
          <p:cNvSpPr/>
          <p:nvPr/>
        </p:nvSpPr>
        <p:spPr>
          <a:xfrm>
            <a:off x="0" y="5862488"/>
            <a:ext cx="12183483" cy="559446"/>
          </a:xfrm>
          <a:custGeom>
            <a:avLst/>
            <a:gdLst>
              <a:gd name="connsiteX0" fmla="*/ 12183484 w 12183483"/>
              <a:gd name="connsiteY0" fmla="*/ 310962 h 559446"/>
              <a:gd name="connsiteX1" fmla="*/ 11518152 w 12183483"/>
              <a:gd name="connsiteY1" fmla="*/ 307310 h 559446"/>
              <a:gd name="connsiteX2" fmla="*/ 11414296 w 12183483"/>
              <a:gd name="connsiteY2" fmla="*/ 559447 h 559446"/>
              <a:gd name="connsiteX3" fmla="*/ 11282243 w 12183483"/>
              <a:gd name="connsiteY3" fmla="*/ 0 h 559446"/>
              <a:gd name="connsiteX4" fmla="*/ 11197048 w 12183483"/>
              <a:gd name="connsiteY4" fmla="*/ 307310 h 559446"/>
              <a:gd name="connsiteX5" fmla="*/ 0 w 12183483"/>
              <a:gd name="connsiteY5" fmla="*/ 307310 h 55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3483" h="559446">
                <a:moveTo>
                  <a:pt x="12183484" y="310962"/>
                </a:moveTo>
                <a:lnTo>
                  <a:pt x="11518152" y="307310"/>
                </a:lnTo>
                <a:lnTo>
                  <a:pt x="11414296" y="559447"/>
                </a:lnTo>
                <a:lnTo>
                  <a:pt x="11282243" y="0"/>
                </a:lnTo>
                <a:lnTo>
                  <a:pt x="11197048" y="307310"/>
                </a:lnTo>
                <a:lnTo>
                  <a:pt x="0" y="307310"/>
                </a:lnTo>
              </a:path>
            </a:pathLst>
          </a:custGeom>
          <a:noFill/>
          <a:ln w="20270" cap="flat">
            <a:solidFill>
              <a:srgbClr val="F37021"/>
            </a:solidFill>
            <a:prstDash val="solid"/>
            <a:miter/>
          </a:ln>
        </p:spPr>
        <p:txBody>
          <a:bodyPr rtlCol="0" anchor="ctr"/>
          <a:lstStyle/>
          <a:p>
            <a:endParaRPr lang="en-ZA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D17BB4D-5CFD-5871-EAB4-7656BEA6E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7" y="6344436"/>
            <a:ext cx="1501485" cy="355419"/>
          </a:xfrm>
          <a:prstGeom prst="rect">
            <a:avLst/>
          </a:prstGeom>
        </p:spPr>
      </p:pic>
      <p:pic>
        <p:nvPicPr>
          <p:cNvPr id="2" name="Picture 2" descr="Why Immersion Cooling Tank Design is Imperative for Operational Success">
            <a:extLst>
              <a:ext uri="{FF2B5EF4-FFF2-40B4-BE49-F238E27FC236}">
                <a16:creationId xmlns:a16="http://schemas.microsoft.com/office/drawing/2014/main" id="{0FBDE980-0C53-6B9C-BC72-BE57A8EA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54" y="1747250"/>
            <a:ext cx="5266119" cy="351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white rectangular object with a black text&#10;&#10;Description automatically generated with medium confidence">
            <a:extLst>
              <a:ext uri="{FF2B5EF4-FFF2-40B4-BE49-F238E27FC236}">
                <a16:creationId xmlns:a16="http://schemas.microsoft.com/office/drawing/2014/main" id="{01005324-C675-D79B-D01E-BCB12DB32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979" y="1747251"/>
            <a:ext cx="5813923" cy="351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37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36F21"/>
      </a:accent1>
      <a:accent2>
        <a:srgbClr val="1A272D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EB5F25724C1143BC4BF7AC8A22FAC2" ma:contentTypeVersion="18" ma:contentTypeDescription="Create a new document." ma:contentTypeScope="" ma:versionID="e0ae6ea3bfcee6be0870b2b1bfa151b1">
  <xsd:schema xmlns:xsd="http://www.w3.org/2001/XMLSchema" xmlns:xs="http://www.w3.org/2001/XMLSchema" xmlns:p="http://schemas.microsoft.com/office/2006/metadata/properties" xmlns:ns2="a7fedfd1-7da5-4ddd-b288-9548654aa751" xmlns:ns3="42c15529-cc10-4538-a5c3-a87660e8d46c" targetNamespace="http://schemas.microsoft.com/office/2006/metadata/properties" ma:root="true" ma:fieldsID="c8f27b5d2b39dc9fa4b8e82235ac1c89" ns2:_="" ns3:_="">
    <xsd:import namespace="a7fedfd1-7da5-4ddd-b288-9548654aa751"/>
    <xsd:import namespace="42c15529-cc10-4538-a5c3-a87660e8d46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fedfd1-7da5-4ddd-b288-9548654aa75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592e8a7-7ccd-48d8-8eae-7546d2d091f6}" ma:internalName="TaxCatchAll" ma:showField="CatchAllData" ma:web="a7fedfd1-7da5-4ddd-b288-9548654aa7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c15529-cc10-4538-a5c3-a87660e8d4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2cbe93d-f96f-4303-90e3-325c59b4bc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DFEBBB-9EE0-4D90-9FFF-75F71C36CF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66CDFF-52BA-4610-9A84-6DE1DDED5F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fedfd1-7da5-4ddd-b288-9548654aa751"/>
    <ds:schemaRef ds:uri="42c15529-cc10-4538-a5c3-a87660e8d4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13073</TotalTime>
  <Words>321</Words>
  <Application>Microsoft Office PowerPoint</Application>
  <PresentationFormat>Widescreen</PresentationFormat>
  <Paragraphs>74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Tarene Jansen</dc:creator>
  <cp:lastModifiedBy>Eckart Zollner</cp:lastModifiedBy>
  <cp:revision>64</cp:revision>
  <dcterms:created xsi:type="dcterms:W3CDTF">2022-08-05T08:58:33Z</dcterms:created>
  <dcterms:modified xsi:type="dcterms:W3CDTF">2024-03-08T15:28:56Z</dcterms:modified>
</cp:coreProperties>
</file>